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4"/>
  </p:notesMasterIdLst>
  <p:handoutMasterIdLst>
    <p:handoutMasterId r:id="rId25"/>
  </p:handoutMasterIdLst>
  <p:sldIdLst>
    <p:sldId id="1487" r:id="rId5"/>
    <p:sldId id="1488" r:id="rId6"/>
    <p:sldId id="1547" r:id="rId7"/>
    <p:sldId id="1552" r:id="rId8"/>
    <p:sldId id="1553" r:id="rId9"/>
    <p:sldId id="1550" r:id="rId10"/>
    <p:sldId id="1554" r:id="rId11"/>
    <p:sldId id="1551" r:id="rId12"/>
    <p:sldId id="1561" r:id="rId13"/>
    <p:sldId id="1555" r:id="rId14"/>
    <p:sldId id="1559" r:id="rId15"/>
    <p:sldId id="1556" r:id="rId16"/>
    <p:sldId id="1560" r:id="rId17"/>
    <p:sldId id="1548" r:id="rId18"/>
    <p:sldId id="1562" r:id="rId19"/>
    <p:sldId id="1549" r:id="rId20"/>
    <p:sldId id="1522" r:id="rId21"/>
    <p:sldId id="1523" r:id="rId22"/>
    <p:sldId id="1545" r:id="rId23"/>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7"/>
            <p14:sldId id="1552"/>
            <p14:sldId id="1553"/>
            <p14:sldId id="1550"/>
            <p14:sldId id="1554"/>
            <p14:sldId id="1551"/>
            <p14:sldId id="1561"/>
            <p14:sldId id="1555"/>
            <p14:sldId id="1559"/>
            <p14:sldId id="1556"/>
            <p14:sldId id="1560"/>
            <p14:sldId id="1548"/>
          </p14:sldIdLst>
        </p14:section>
        <p14:section name="Closing" id="{D4E3B1CF-DD2E-4D6E-961F-E6ECD190E64E}">
          <p14:sldIdLst>
            <p14:sldId id="1562"/>
            <p14:sldId id="1549"/>
            <p14:sldId id="1522"/>
            <p14:sldId id="1523"/>
            <p14:sldId id="154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8272"/>
    <a:srgbClr val="EEEEEE"/>
    <a:srgbClr val="F2F2F2"/>
    <a:srgbClr val="A8A8A8"/>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6187" autoAdjust="0"/>
  </p:normalViewPr>
  <p:slideViewPr>
    <p:cSldViewPr>
      <p:cViewPr varScale="1">
        <p:scale>
          <a:sx n="60" d="100"/>
          <a:sy n="60" d="100"/>
        </p:scale>
        <p:origin x="1284" y="60"/>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b="0" i="0" u="none" strike="noStrike" kern="1200" dirty="0">
                <a:solidFill>
                  <a:schemeClr val="tx1"/>
                </a:solidFill>
                <a:effectLst/>
                <a:latin typeface="Segoe UI Light" pitchFamily="34" charset="0"/>
                <a:ea typeface="+mn-ea"/>
                <a:cs typeface="+mn-cs"/>
              </a:rPr>
              <a:t>Fabric’s robust, up-to-date components are built with the React framework. Look through the component list to see the building blocks that are available using Fabric React.</a:t>
            </a:r>
          </a:p>
          <a:p>
            <a:pPr fontAlgn="base"/>
            <a:endParaRPr lang="en-US" sz="900" b="0" i="0" u="none" strike="noStrike" kern="1200" dirty="0">
              <a:solidFill>
                <a:schemeClr val="tx1"/>
              </a:solidFill>
              <a:effectLst/>
              <a:latin typeface="Segoe UI Light" pitchFamily="34" charset="0"/>
              <a:ea typeface="+mn-ea"/>
              <a:cs typeface="+mn-cs"/>
            </a:endParaRPr>
          </a:p>
          <a:p>
            <a:pPr fontAlgn="base"/>
            <a:r>
              <a:rPr lang="en-US" sz="900" b="0" i="0" u="none" strike="noStrike" kern="1200" dirty="0">
                <a:solidFill>
                  <a:schemeClr val="tx1"/>
                </a:solidFill>
                <a:effectLst/>
                <a:latin typeface="Segoe UI Light" pitchFamily="34" charset="0"/>
                <a:ea typeface="+mn-ea"/>
                <a:cs typeface="+mn-cs"/>
              </a:rPr>
              <a:t>Reusable patterns</a:t>
            </a:r>
          </a:p>
          <a:p>
            <a:pPr fontAlgn="base"/>
            <a:r>
              <a:rPr lang="en-US" sz="900" b="0" i="0" u="none" strike="noStrike" kern="1200" dirty="0">
                <a:solidFill>
                  <a:schemeClr val="tx1"/>
                </a:solidFill>
                <a:effectLst/>
                <a:latin typeface="Segoe UI Light" pitchFamily="34" charset="0"/>
                <a:ea typeface="+mn-ea"/>
                <a:cs typeface="+mn-cs"/>
              </a:rPr>
              <a:t>Fabric’s components help you get buttons, navigation, and more that look like Office quickly and easily. They also contain extra functionality that helps your app act like Office too.</a:t>
            </a:r>
          </a:p>
          <a:p>
            <a:pPr fontAlgn="base"/>
            <a:endParaRPr lang="en-US" sz="900" b="0" i="0" u="none" strike="noStrike" kern="1200" dirty="0">
              <a:solidFill>
                <a:schemeClr val="tx1"/>
              </a:solidFill>
              <a:effectLst/>
              <a:latin typeface="Segoe UI Light" pitchFamily="34" charset="0"/>
              <a:ea typeface="+mn-ea"/>
              <a:cs typeface="+mn-cs"/>
            </a:endParaRPr>
          </a:p>
          <a:p>
            <a:pPr fontAlgn="base"/>
            <a:r>
              <a:rPr lang="en-US" sz="900" b="0" i="0" u="none" strike="noStrike" kern="1200" dirty="0">
                <a:solidFill>
                  <a:schemeClr val="tx1"/>
                </a:solidFill>
                <a:effectLst/>
                <a:latin typeface="Segoe UI Light" pitchFamily="34" charset="0"/>
                <a:ea typeface="+mn-ea"/>
                <a:cs typeface="+mn-cs"/>
              </a:rPr>
              <a:t>Used in Office products</a:t>
            </a:r>
          </a:p>
          <a:p>
            <a:pPr fontAlgn="base"/>
            <a:r>
              <a:rPr lang="en-US" sz="900" b="0" i="0" u="none" strike="noStrike" kern="1200" dirty="0">
                <a:solidFill>
                  <a:schemeClr val="tx1"/>
                </a:solidFill>
                <a:effectLst/>
                <a:latin typeface="Segoe UI Light" pitchFamily="34" charset="0"/>
                <a:ea typeface="+mn-ea"/>
                <a:cs typeface="+mn-cs"/>
              </a:rPr>
              <a:t>Many Fabric React components are used in our products. We make improvements and bug fixes frequently, ensuring they work as designed across all of the supported</a:t>
            </a:r>
            <a:r>
              <a:rPr lang="en-US" sz="900" b="0" i="0" u="none" strike="noStrike" kern="1200" baseline="0" dirty="0">
                <a:solidFill>
                  <a:schemeClr val="tx1"/>
                </a:solidFill>
                <a:effectLst/>
                <a:latin typeface="Segoe UI Light" pitchFamily="34" charset="0"/>
                <a:ea typeface="+mn-ea"/>
                <a:cs typeface="+mn-cs"/>
              </a:rPr>
              <a:t> browsers. https://github.com/OfficeDev/office-ui-fabric-react/blob/master/ghdocs/BROWSERSUPPORT.md</a:t>
            </a:r>
          </a:p>
          <a:p>
            <a:pPr fontAlgn="base"/>
            <a:endParaRPr lang="en-US" sz="900" b="0" i="0" u="none" strike="noStrike" kern="1200" dirty="0">
              <a:solidFill>
                <a:schemeClr val="tx1"/>
              </a:solidFill>
              <a:effectLst/>
              <a:latin typeface="Segoe UI Light" pitchFamily="34" charset="0"/>
              <a:ea typeface="+mn-ea"/>
              <a:cs typeface="+mn-cs"/>
            </a:endParaRPr>
          </a:p>
          <a:p>
            <a:pPr fontAlgn="base"/>
            <a:r>
              <a:rPr lang="en-US" sz="900" b="0" i="0" u="none" strike="noStrike" kern="1200" dirty="0">
                <a:solidFill>
                  <a:schemeClr val="tx1"/>
                </a:solidFill>
                <a:effectLst/>
                <a:latin typeface="Segoe UI Light" pitchFamily="34" charset="0"/>
                <a:ea typeface="+mn-ea"/>
                <a:cs typeface="+mn-cs"/>
              </a:rPr>
              <a:t>After you’ve explored the components, get started. http://dev.office.com/fabric#/get-started</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35838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1/20/2017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17</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1/20/2017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18</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956708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1/20/2017 10:27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88674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90133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Components are the building blocks, appropriately responsive.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1/20/2017 10:27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5357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382733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121503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76026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930371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6545316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dev.office.com/fabric#/get-started#react" TargetMode="External"/><Relationship Id="rId2" Type="http://schemas.openxmlformats.org/officeDocument/2006/relationships/hyperlink" Target="http://dev.office.com/fabric#/components" TargetMode="External"/><Relationship Id="rId1" Type="http://schemas.openxmlformats.org/officeDocument/2006/relationships/slideLayout" Target="../slideLayouts/slideLayout11.xml"/><Relationship Id="rId4" Type="http://schemas.openxmlformats.org/officeDocument/2006/relationships/hyperlink" Target="https://github.com/OfficeDev/Office-UI-Fabric-Reac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dev.office.com/fabric#/components" TargetMode="External"/><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OfficeDev/Office-UI-Fabric-React/releases" TargetMode="External"/><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hyperlink" Target="https://github.com/OfficeDev/Office-UI-Fabric-React"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r>
              <a:rPr lang="en-US" dirty="0"/>
              <a:t>Office UI Fabric – React</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Code</a:t>
            </a:r>
          </a:p>
        </p:txBody>
      </p:sp>
      <p:sp>
        <p:nvSpPr>
          <p:cNvPr id="3" name="Text Placeholder 2"/>
          <p:cNvSpPr>
            <a:spLocks noGrp="1"/>
          </p:cNvSpPr>
          <p:nvPr>
            <p:ph type="body" sz="quarter" idx="10"/>
          </p:nvPr>
        </p:nvSpPr>
        <p:spPr>
          <a:xfrm>
            <a:off x="274638" y="1212850"/>
            <a:ext cx="11887200" cy="4078296"/>
          </a:xfrm>
        </p:spPr>
        <p:txBody>
          <a:bodyPr/>
          <a:lstStyle/>
          <a:p>
            <a:r>
              <a:rPr lang="en-US" dirty="0">
                <a:gradFill>
                  <a:gsLst>
                    <a:gs pos="1250">
                      <a:schemeClr val="tx2"/>
                    </a:gs>
                    <a:gs pos="99000">
                      <a:schemeClr val="tx2"/>
                    </a:gs>
                  </a:gsLst>
                  <a:lin ang="5400000" scaled="0"/>
                </a:gradFill>
              </a:rPr>
              <a:t>Office UI Fabric Developer Site</a:t>
            </a:r>
          </a:p>
          <a:p>
            <a:r>
              <a:rPr lang="en-US" sz="2800" dirty="0">
                <a:hlinkClick r:id="rId2"/>
              </a:rPr>
              <a:t>http://dev.office.com/fabric#/components</a:t>
            </a:r>
            <a:endParaRPr lang="en-US" sz="2800" dirty="0"/>
          </a:p>
          <a:p>
            <a:r>
              <a:rPr lang="en-US" dirty="0">
                <a:gradFill>
                  <a:gsLst>
                    <a:gs pos="1250">
                      <a:schemeClr val="tx2"/>
                    </a:gs>
                    <a:gs pos="99000">
                      <a:schemeClr val="tx2"/>
                    </a:gs>
                  </a:gsLst>
                  <a:lin ang="5400000" scaled="0"/>
                </a:gradFill>
              </a:rPr>
              <a:t>Get Started</a:t>
            </a:r>
          </a:p>
          <a:p>
            <a:r>
              <a:rPr lang="en-US" sz="2800" dirty="0">
                <a:hlinkClick r:id="rId3"/>
              </a:rPr>
              <a:t>http://dev.office.com/fabric#/get-started#react</a:t>
            </a:r>
            <a:endParaRPr lang="en-US" sz="2800" dirty="0"/>
          </a:p>
          <a:p>
            <a:r>
              <a:rPr lang="en-US" dirty="0" err="1">
                <a:gradFill>
                  <a:gsLst>
                    <a:gs pos="1250">
                      <a:schemeClr val="tx2"/>
                    </a:gs>
                    <a:gs pos="99000">
                      <a:schemeClr val="tx2"/>
                    </a:gs>
                  </a:gsLst>
                  <a:lin ang="5400000" scaled="0"/>
                </a:gradFill>
              </a:rPr>
              <a:t>OpenSource</a:t>
            </a:r>
            <a:r>
              <a:rPr lang="en-US" dirty="0">
                <a:gradFill>
                  <a:gsLst>
                    <a:gs pos="1250">
                      <a:schemeClr val="tx2"/>
                    </a:gs>
                    <a:gs pos="99000">
                      <a:schemeClr val="tx2"/>
                    </a:gs>
                  </a:gsLst>
                  <a:lin ang="5400000" scaled="0"/>
                </a:gradFill>
              </a:rPr>
              <a:t> GitHub Repository</a:t>
            </a:r>
          </a:p>
          <a:p>
            <a:r>
              <a:rPr lang="en-US" sz="2800" dirty="0">
                <a:hlinkClick r:id="rId4"/>
              </a:rPr>
              <a:t>https://github.com/OfficeDev/Office-UI-Fabric-React</a:t>
            </a:r>
            <a:r>
              <a:rPr lang="en-US" sz="2800" dirty="0"/>
              <a:t> </a:t>
            </a:r>
          </a:p>
          <a:p>
            <a:endParaRPr lang="en-US" sz="2856" dirty="0"/>
          </a:p>
        </p:txBody>
      </p:sp>
    </p:spTree>
    <p:extLst>
      <p:ext uri="{BB962C8B-B14F-4D97-AF65-F5344CB8AC3E}">
        <p14:creationId xmlns:p14="http://schemas.microsoft.com/office/powerpoint/2010/main" val="165015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19754"/>
          </a:xfrm>
        </p:spPr>
        <p:txBody>
          <a:bodyPr/>
          <a:lstStyle/>
          <a:p>
            <a:pPr marL="0" indent="0">
              <a:buNone/>
            </a:pPr>
            <a:r>
              <a:rPr lang="en-US" sz="3200" dirty="0"/>
              <a:t>Install the Fabric React NPM package</a:t>
            </a:r>
          </a:p>
          <a:p>
            <a:pPr marL="0" indent="0">
              <a:buNone/>
            </a:pPr>
            <a:r>
              <a:rPr lang="en-US" altLang="en-US" sz="2000" dirty="0" err="1">
                <a:solidFill>
                  <a:srgbClr val="333333"/>
                </a:solidFill>
                <a:latin typeface="Consolas" panose="020B0609020204030204" pitchFamily="49" charset="0"/>
              </a:rPr>
              <a:t>npm</a:t>
            </a:r>
            <a:r>
              <a:rPr lang="en-US" altLang="en-US" sz="2000" dirty="0">
                <a:solidFill>
                  <a:srgbClr val="333333"/>
                </a:solidFill>
                <a:latin typeface="Consolas" panose="020B0609020204030204" pitchFamily="49" charset="0"/>
              </a:rPr>
              <a:t> --save install office-</a:t>
            </a:r>
            <a:r>
              <a:rPr lang="en-US" altLang="en-US" sz="2000" dirty="0" err="1">
                <a:solidFill>
                  <a:srgbClr val="333333"/>
                </a:solidFill>
                <a:latin typeface="Consolas" panose="020B0609020204030204" pitchFamily="49" charset="0"/>
              </a:rPr>
              <a:t>ui</a:t>
            </a:r>
            <a:r>
              <a:rPr lang="en-US" altLang="en-US" sz="2000" dirty="0">
                <a:solidFill>
                  <a:srgbClr val="333333"/>
                </a:solidFill>
                <a:latin typeface="Consolas" panose="020B0609020204030204" pitchFamily="49" charset="0"/>
              </a:rPr>
              <a:t>-fabric-react</a:t>
            </a:r>
          </a:p>
          <a:p>
            <a:pPr marL="0" indent="0">
              <a:buNone/>
            </a:pPr>
            <a:endParaRPr lang="en-US" altLang="en-US" sz="700" dirty="0">
              <a:solidFill>
                <a:schemeClr val="tx1"/>
              </a:solidFill>
            </a:endParaRPr>
          </a:p>
          <a:p>
            <a:pPr marL="0" indent="0">
              <a:buNone/>
            </a:pPr>
            <a:r>
              <a:rPr lang="en-US" altLang="en-US" sz="3200" dirty="0"/>
              <a:t>Import components</a:t>
            </a:r>
          </a:p>
          <a:p>
            <a:pPr marL="0" indent="0">
              <a:buNone/>
            </a:pPr>
            <a:r>
              <a:rPr lang="en-US" sz="1800" dirty="0">
                <a:solidFill>
                  <a:srgbClr val="0000FF"/>
                </a:solidFill>
                <a:latin typeface="Consolas" panose="020B0609020204030204" pitchFamily="49" charset="0"/>
              </a:rPr>
              <a:t>import</a:t>
            </a:r>
            <a:r>
              <a:rPr lang="en-US" sz="1800" dirty="0">
                <a:solidFill>
                  <a:srgbClr val="000000"/>
                </a:solidFill>
                <a:latin typeface="Consolas" panose="020B0609020204030204" pitchFamily="49" charset="0"/>
              </a:rPr>
              <a:t> {</a:t>
            </a:r>
          </a:p>
          <a:p>
            <a:pPr marL="0" indent="0">
              <a:buNone/>
            </a:pPr>
            <a:r>
              <a:rPr lang="en-US" sz="1800" dirty="0">
                <a:solidFill>
                  <a:srgbClr val="000000"/>
                </a:solidFill>
                <a:latin typeface="Consolas" panose="020B0609020204030204" pitchFamily="49" charset="0"/>
              </a:rPr>
              <a:t>  Button,</a:t>
            </a:r>
          </a:p>
          <a:p>
            <a:pPr marL="0" indent="0">
              <a:buNone/>
            </a:pP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ButtonType</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smtClean="0">
                <a:solidFill>
                  <a:srgbClr val="A31515"/>
                </a:solidFill>
                <a:latin typeface="Consolas" panose="020B0609020204030204" pitchFamily="49" charset="0"/>
              </a:rPr>
              <a:t>'office-</a:t>
            </a:r>
            <a:r>
              <a:rPr lang="en-US" sz="1800" dirty="0" err="1" smtClean="0">
                <a:solidFill>
                  <a:srgbClr val="A31515"/>
                </a:solidFill>
                <a:latin typeface="Consolas" panose="020B0609020204030204" pitchFamily="49" charset="0"/>
              </a:rPr>
              <a:t>ui</a:t>
            </a:r>
            <a:r>
              <a:rPr lang="en-US" sz="1800" smtClean="0">
                <a:solidFill>
                  <a:srgbClr val="A31515"/>
                </a:solidFill>
                <a:latin typeface="Consolas" panose="020B0609020204030204" pitchFamily="49" charset="0"/>
              </a:rPr>
              <a:t>-fabric-react'</a:t>
            </a:r>
            <a:r>
              <a:rPr lang="en-US" sz="1800" smtClean="0">
                <a:solidFill>
                  <a:srgbClr val="000000"/>
                </a:solidFill>
                <a:latin typeface="Consolas" panose="020B0609020204030204" pitchFamily="49" charset="0"/>
              </a:rPr>
              <a:t>;</a:t>
            </a:r>
            <a:r>
              <a:rPr lang="en-US" sz="1800" dirty="0">
                <a:solidFill>
                  <a:srgbClr val="000000"/>
                </a:solidFill>
                <a:latin typeface="Consolas" panose="020B0609020204030204" pitchFamily="49" charset="0"/>
              </a:rPr>
              <a:t/>
            </a:r>
            <a:br>
              <a:rPr lang="en-US" sz="1800" dirty="0">
                <a:solidFill>
                  <a:srgbClr val="000000"/>
                </a:solidFill>
                <a:latin typeface="Consolas" panose="020B0609020204030204" pitchFamily="49" charset="0"/>
              </a:rPr>
            </a:br>
            <a:endParaRPr lang="en-US" sz="1800" dirty="0">
              <a:solidFill>
                <a:srgbClr val="000000"/>
              </a:solidFill>
              <a:latin typeface="Consolas" panose="020B0609020204030204" pitchFamily="49" charset="0"/>
            </a:endParaRPr>
          </a:p>
          <a:p>
            <a:pPr marL="0" indent="0">
              <a:buNone/>
            </a:pPr>
            <a:r>
              <a:rPr lang="en-US" sz="3200" dirty="0"/>
              <a:t>Use components in Render method</a:t>
            </a:r>
          </a:p>
          <a:p>
            <a:pPr marL="0" indent="0">
              <a:buNone/>
            </a:pPr>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 render(): </a:t>
            </a:r>
            <a:r>
              <a:rPr lang="en-US" sz="2000" dirty="0" err="1">
                <a:solidFill>
                  <a:srgbClr val="00B0F0"/>
                </a:solidFill>
                <a:latin typeface="Consolas" panose="020B0609020204030204" pitchFamily="49" charset="0"/>
              </a:rPr>
              <a:t>JSX.Element</a:t>
            </a:r>
            <a:r>
              <a:rPr lang="en-US" sz="20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a:t>
            </a:r>
          </a:p>
          <a:p>
            <a:pPr marL="0" indent="0">
              <a:buNone/>
            </a:pPr>
            <a:r>
              <a:rPr lang="en-US" sz="2000" dirty="0">
                <a:solidFill>
                  <a:srgbClr val="000000"/>
                </a:solidFill>
                <a:latin typeface="Consolas" panose="020B0609020204030204" pitchFamily="49" charset="0"/>
              </a:rPr>
              <a:t>   &lt;</a:t>
            </a:r>
            <a:r>
              <a:rPr lang="en-US" sz="2000" dirty="0">
                <a:solidFill>
                  <a:srgbClr val="A31515"/>
                </a:solidFill>
                <a:latin typeface="Consolas" panose="020B0609020204030204" pitchFamily="49" charset="0"/>
              </a:rPr>
              <a:t>Button</a:t>
            </a:r>
            <a:r>
              <a:rPr lang="en-US" sz="2000" dirty="0">
                <a:solidFill>
                  <a:srgbClr val="000000"/>
                </a:solidFill>
                <a:latin typeface="Consolas" panose="020B0609020204030204" pitchFamily="49" charset="0"/>
              </a:rPr>
              <a:t> </a:t>
            </a:r>
            <a:r>
              <a:rPr lang="en-US" sz="2000" dirty="0" err="1">
                <a:solidFill>
                  <a:schemeClr val="accent3"/>
                </a:solidFill>
                <a:latin typeface="Consolas" panose="020B0609020204030204" pitchFamily="49" charset="0"/>
              </a:rPr>
              <a:t>buttonType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ButtonType.primary</a:t>
            </a:r>
            <a:r>
              <a:rPr lang="en-US" sz="2000" dirty="0">
                <a:solidFill>
                  <a:srgbClr val="000000"/>
                </a:solidFill>
                <a:latin typeface="Consolas" panose="020B0609020204030204" pitchFamily="49" charset="0"/>
              </a:rPr>
              <a:t> }&gt;ADD NEW ACTIVITY&lt;/</a:t>
            </a:r>
            <a:r>
              <a:rPr lang="en-US" sz="2000" dirty="0">
                <a:solidFill>
                  <a:srgbClr val="A31515"/>
                </a:solidFill>
                <a:latin typeface="Consolas" panose="020B0609020204030204" pitchFamily="49" charset="0"/>
              </a:rPr>
              <a:t>Button</a:t>
            </a:r>
            <a:r>
              <a:rPr lang="en-US" sz="2000" dirty="0">
                <a:solidFill>
                  <a:srgbClr val="000000"/>
                </a:solidFill>
                <a:latin typeface="Consolas" panose="020B0609020204030204" pitchFamily="49" charset="0"/>
              </a:rPr>
              <a:t>&gt;</a:t>
            </a:r>
            <a:endParaRPr lang="en-US" sz="2400" dirty="0">
              <a:solidFill>
                <a:srgbClr val="000000"/>
              </a:solidFill>
              <a:latin typeface="Consolas" panose="020B0609020204030204" pitchFamily="49" charset="0"/>
            </a:endParaRPr>
          </a:p>
        </p:txBody>
      </p:sp>
      <p:sp>
        <p:nvSpPr>
          <p:cNvPr id="3" name="Title 2"/>
          <p:cNvSpPr>
            <a:spLocks noGrp="1"/>
          </p:cNvSpPr>
          <p:nvPr>
            <p:ph type="title"/>
          </p:nvPr>
        </p:nvSpPr>
        <p:spPr/>
        <p:txBody>
          <a:bodyPr/>
          <a:lstStyle/>
          <a:p>
            <a:r>
              <a:rPr lang="en-US" dirty="0"/>
              <a:t>How to use Office UI Fabric React components</a:t>
            </a:r>
          </a:p>
        </p:txBody>
      </p:sp>
      <p:pic>
        <p:nvPicPr>
          <p:cNvPr id="6" name="Picture 5"/>
          <p:cNvPicPr>
            <a:picLocks noChangeAspect="1"/>
          </p:cNvPicPr>
          <p:nvPr/>
        </p:nvPicPr>
        <p:blipFill>
          <a:blip r:embed="rId3"/>
          <a:stretch>
            <a:fillRect/>
          </a:stretch>
        </p:blipFill>
        <p:spPr>
          <a:xfrm>
            <a:off x="385589" y="5932604"/>
            <a:ext cx="1555830" cy="406421"/>
          </a:xfrm>
          <a:prstGeom prst="rect">
            <a:avLst/>
          </a:prstGeom>
        </p:spPr>
      </p:pic>
    </p:spTree>
    <p:extLst>
      <p:ext uri="{BB962C8B-B14F-4D97-AF65-F5344CB8AC3E}">
        <p14:creationId xmlns:p14="http://schemas.microsoft.com/office/powerpoint/2010/main" val="275539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13735"/>
          </a:xfrm>
        </p:spPr>
        <p:txBody>
          <a:bodyPr/>
          <a:lstStyle/>
          <a:p>
            <a:pPr marL="0" indent="0">
              <a:buNone/>
            </a:pPr>
            <a:r>
              <a:rPr lang="en-US" sz="3600" dirty="0"/>
              <a:t>Type Styles for Text elements</a:t>
            </a:r>
          </a:p>
          <a:p>
            <a:pPr marL="0" indent="0">
              <a:buNone/>
            </a:pPr>
            <a:r>
              <a:rPr lang="en-US" sz="2400" dirty="0">
                <a:solidFill>
                  <a:srgbClr val="000000"/>
                </a:solidFill>
                <a:latin typeface="Consolas" panose="020B0609020204030204" pitchFamily="49" charset="0"/>
              </a:rPr>
              <a:t>&lt;span </a:t>
            </a:r>
            <a:r>
              <a:rPr lang="en-US" sz="2400" dirty="0" err="1">
                <a:solidFill>
                  <a:srgbClr val="000000"/>
                </a:solidFill>
                <a:latin typeface="Consolas" panose="020B0609020204030204" pitchFamily="49" charset="0"/>
              </a:rPr>
              <a:t>className</a:t>
            </a:r>
            <a:r>
              <a:rPr lang="en-US" sz="2400" dirty="0">
                <a:solidFill>
                  <a:srgbClr val="000000"/>
                </a:solidFill>
                <a:latin typeface="Consolas" panose="020B0609020204030204" pitchFamily="49" charset="0"/>
              </a:rPr>
              <a:t>=</a:t>
            </a:r>
            <a:r>
              <a:rPr lang="en-US" sz="2400" dirty="0">
                <a:solidFill>
                  <a:srgbClr val="A31515"/>
                </a:solidFill>
                <a:latin typeface="Consolas" panose="020B0609020204030204" pitchFamily="49" charset="0"/>
              </a:rPr>
              <a:t>"</a:t>
            </a:r>
            <a:r>
              <a:rPr lang="en-US" sz="2400" dirty="0" err="1">
                <a:solidFill>
                  <a:srgbClr val="A31515"/>
                </a:solidFill>
                <a:latin typeface="Consolas" panose="020B0609020204030204" pitchFamily="49" charset="0"/>
              </a:rPr>
              <a:t>ms-fontColor-neutralDark</a:t>
            </a:r>
            <a:r>
              <a:rPr lang="en-US" sz="2400" dirty="0">
                <a:solidFill>
                  <a:srgbClr val="A31515"/>
                </a:solidFill>
                <a:latin typeface="Consolas" panose="020B0609020204030204" pitchFamily="49" charset="0"/>
              </a:rPr>
              <a:t> </a:t>
            </a:r>
            <a:r>
              <a:rPr lang="en-US" sz="2400" dirty="0" err="1">
                <a:solidFill>
                  <a:srgbClr val="A31515"/>
                </a:solidFill>
                <a:latin typeface="Consolas" panose="020B0609020204030204" pitchFamily="49" charset="0"/>
              </a:rPr>
              <a:t>ms</a:t>
            </a:r>
            <a:r>
              <a:rPr lang="en-US" sz="2400" dirty="0">
                <a:solidFill>
                  <a:srgbClr val="A31515"/>
                </a:solidFill>
                <a:latin typeface="Consolas" panose="020B0609020204030204" pitchFamily="49" charset="0"/>
              </a:rPr>
              <a:t>-font-</a:t>
            </a:r>
            <a:r>
              <a:rPr lang="en-US" sz="2400" dirty="0" err="1">
                <a:solidFill>
                  <a:srgbClr val="A31515"/>
                </a:solidFill>
                <a:latin typeface="Consolas" panose="020B0609020204030204" pitchFamily="49" charset="0"/>
              </a:rPr>
              <a:t>xxl</a:t>
            </a:r>
            <a:r>
              <a:rPr lang="en-US" sz="2400" dirty="0">
                <a:solidFill>
                  <a:srgbClr val="A31515"/>
                </a:solidFill>
                <a:latin typeface="Consolas" panose="020B0609020204030204" pitchFamily="49" charset="0"/>
              </a:rPr>
              <a:t> </a:t>
            </a:r>
            <a:r>
              <a:rPr lang="en-US" sz="2400" dirty="0" err="1">
                <a:solidFill>
                  <a:srgbClr val="A31515"/>
                </a:solidFill>
                <a:latin typeface="Consolas" panose="020B0609020204030204" pitchFamily="49" charset="0"/>
              </a:rPr>
              <a:t>ms-fontWeight-semibold</a:t>
            </a:r>
            <a:r>
              <a:rPr lang="en-US" sz="2400" dirty="0">
                <a:solidFill>
                  <a:srgbClr val="A31515"/>
                </a:solidFill>
                <a:latin typeface="Consolas" panose="020B0609020204030204" pitchFamily="49" charset="0"/>
              </a:rPr>
              <a:t>"</a:t>
            </a:r>
            <a:r>
              <a:rPr lang="en-US" sz="2400" dirty="0">
                <a:solidFill>
                  <a:srgbClr val="000000"/>
                </a:solidFill>
                <a:latin typeface="Consolas" panose="020B0609020204030204" pitchFamily="49" charset="0"/>
              </a:rPr>
              <a:t>&gt;ACTIVITIES&lt;</a:t>
            </a:r>
            <a:r>
              <a:rPr lang="en-US" sz="2400" dirty="0">
                <a:solidFill>
                  <a:srgbClr val="A31515"/>
                </a:solidFill>
                <a:latin typeface="Consolas" panose="020B0609020204030204" pitchFamily="49" charset="0"/>
              </a:rPr>
              <a:t>/span&gt;</a:t>
            </a:r>
          </a:p>
          <a:p>
            <a:pPr marL="0" indent="0">
              <a:buNone/>
            </a:pPr>
            <a:endParaRPr lang="en-US" sz="2400" dirty="0">
              <a:solidFill>
                <a:srgbClr val="A31515"/>
              </a:solidFill>
              <a:latin typeface="Consolas" panose="020B0609020204030204" pitchFamily="49" charset="0"/>
            </a:endParaRPr>
          </a:p>
          <a:p>
            <a:pPr marL="0" indent="0">
              <a:buNone/>
            </a:pPr>
            <a:endParaRPr lang="en-US" sz="2400" dirty="0">
              <a:solidFill>
                <a:srgbClr val="A31515"/>
              </a:solidFill>
              <a:latin typeface="Consolas" panose="020B0609020204030204" pitchFamily="49" charset="0"/>
            </a:endParaRPr>
          </a:p>
          <a:p>
            <a:pPr marL="0" indent="0">
              <a:buNone/>
            </a:pPr>
            <a:endParaRPr lang="en-US" sz="2000" b="1" dirty="0">
              <a:solidFill>
                <a:srgbClr val="A31515"/>
              </a:solidFill>
              <a:latin typeface="Consolas" panose="020B0609020204030204" pitchFamily="49" charset="0"/>
            </a:endParaRPr>
          </a:p>
          <a:p>
            <a:pPr marL="0" indent="0">
              <a:buNone/>
            </a:pPr>
            <a:r>
              <a:rPr lang="en-US" sz="3600" dirty="0"/>
              <a:t>Icons</a:t>
            </a:r>
          </a:p>
          <a:p>
            <a:pPr marL="0" indent="0">
              <a:buNone/>
            </a:pPr>
            <a:r>
              <a:rPr lang="en-US" sz="2400" dirty="0" err="1">
                <a:solidFill>
                  <a:srgbClr val="000000"/>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contextualMenuItems</a:t>
            </a:r>
            <a:r>
              <a:rPr lang="en-US" sz="2400" dirty="0">
                <a:solidFill>
                  <a:srgbClr val="000000"/>
                </a:solidFill>
                <a:latin typeface="Consolas" panose="020B0609020204030204" pitchFamily="49" charset="0"/>
              </a:rPr>
              <a:t>: Array&lt;</a:t>
            </a:r>
            <a:r>
              <a:rPr lang="en-US" sz="2400" dirty="0" err="1">
                <a:solidFill>
                  <a:srgbClr val="000000"/>
                </a:solidFill>
                <a:latin typeface="Consolas" panose="020B0609020204030204" pitchFamily="49" charset="0"/>
              </a:rPr>
              <a:t>IContextualMenuItem</a:t>
            </a:r>
            <a:r>
              <a:rPr lang="en-US" sz="2400" dirty="0">
                <a:solidFill>
                  <a:srgbClr val="000000"/>
                </a:solidFill>
                <a:latin typeface="Consolas" panose="020B0609020204030204" pitchFamily="49" charset="0"/>
              </a:rPr>
              <a:t>&gt; = [];</a:t>
            </a:r>
          </a:p>
          <a:p>
            <a:pPr marL="0" indent="0">
              <a:buNone/>
            </a:pP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contextualMenuItems.push</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      key: </a:t>
            </a:r>
            <a:r>
              <a:rPr lang="en-US" sz="2400" dirty="0">
                <a:solidFill>
                  <a:srgbClr val="A31515"/>
                </a:solidFill>
                <a:latin typeface="Consolas" panose="020B0609020204030204" pitchFamily="49" charset="0"/>
              </a:rPr>
              <a:t>'Sort'</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      name: </a:t>
            </a:r>
            <a:r>
              <a:rPr lang="en-US" sz="2400" dirty="0">
                <a:solidFill>
                  <a:srgbClr val="A31515"/>
                </a:solidFill>
                <a:latin typeface="Consolas" panose="020B0609020204030204" pitchFamily="49" charset="0"/>
              </a:rPr>
              <a:t>'Sort'</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      icon: </a:t>
            </a:r>
            <a:r>
              <a:rPr lang="en-US" sz="2400" dirty="0">
                <a:solidFill>
                  <a:srgbClr val="A31515"/>
                </a:solidFill>
                <a:latin typeface="Consolas" panose="020B0609020204030204" pitchFamily="49" charset="0"/>
              </a:rPr>
              <a:t>'</a:t>
            </a:r>
            <a:r>
              <a:rPr lang="en-US" sz="2400" dirty="0" err="1">
                <a:solidFill>
                  <a:srgbClr val="A31515"/>
                </a:solidFill>
                <a:latin typeface="Consolas" panose="020B0609020204030204" pitchFamily="49" charset="0"/>
              </a:rPr>
              <a:t>sortLines</a:t>
            </a:r>
            <a:r>
              <a:rPr lang="en-US" sz="2400" dirty="0">
                <a:solidFill>
                  <a:srgbClr val="A31515"/>
                </a:solidFill>
                <a:latin typeface="Consolas" panose="020B0609020204030204" pitchFamily="49" charset="0"/>
              </a:rPr>
              <a:t>'</a:t>
            </a:r>
            <a:r>
              <a:rPr lang="en-US" sz="2400" dirty="0">
                <a:solidFill>
                  <a:srgbClr val="000000"/>
                </a:solidFill>
                <a:latin typeface="Consolas" panose="020B0609020204030204" pitchFamily="49" charset="0"/>
              </a:rPr>
              <a:t>,</a:t>
            </a:r>
            <a:endParaRPr lang="en-US" sz="2000" b="1" dirty="0">
              <a:solidFill>
                <a:schemeClr val="tx1"/>
              </a:solidFill>
            </a:endParaRPr>
          </a:p>
        </p:txBody>
      </p:sp>
      <p:sp>
        <p:nvSpPr>
          <p:cNvPr id="3" name="Title 2"/>
          <p:cNvSpPr>
            <a:spLocks noGrp="1"/>
          </p:cNvSpPr>
          <p:nvPr>
            <p:ph type="title"/>
          </p:nvPr>
        </p:nvSpPr>
        <p:spPr/>
        <p:txBody>
          <a:bodyPr/>
          <a:lstStyle/>
          <a:p>
            <a:r>
              <a:rPr lang="en-US" dirty="0"/>
              <a:t>Using Type Styles and Icons</a:t>
            </a:r>
          </a:p>
        </p:txBody>
      </p:sp>
      <p:pic>
        <p:nvPicPr>
          <p:cNvPr id="5" name="Picture 4"/>
          <p:cNvPicPr>
            <a:picLocks noChangeAspect="1"/>
          </p:cNvPicPr>
          <p:nvPr/>
        </p:nvPicPr>
        <p:blipFill>
          <a:blip r:embed="rId3"/>
          <a:stretch>
            <a:fillRect/>
          </a:stretch>
        </p:blipFill>
        <p:spPr>
          <a:xfrm>
            <a:off x="457597" y="2921198"/>
            <a:ext cx="1276416" cy="406421"/>
          </a:xfrm>
          <a:prstGeom prst="rect">
            <a:avLst/>
          </a:prstGeom>
        </p:spPr>
      </p:pic>
      <p:pic>
        <p:nvPicPr>
          <p:cNvPr id="6" name="Picture 5"/>
          <p:cNvPicPr>
            <a:picLocks noChangeAspect="1"/>
          </p:cNvPicPr>
          <p:nvPr/>
        </p:nvPicPr>
        <p:blipFill>
          <a:blip r:embed="rId4"/>
          <a:stretch>
            <a:fillRect/>
          </a:stretch>
        </p:blipFill>
        <p:spPr>
          <a:xfrm>
            <a:off x="5786189" y="5297462"/>
            <a:ext cx="1752193" cy="648072"/>
          </a:xfrm>
          <a:prstGeom prst="rect">
            <a:avLst/>
          </a:prstGeom>
        </p:spPr>
      </p:pic>
    </p:spTree>
    <p:extLst>
      <p:ext uri="{BB962C8B-B14F-4D97-AF65-F5344CB8AC3E}">
        <p14:creationId xmlns:p14="http://schemas.microsoft.com/office/powerpoint/2010/main" val="228792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53746"/>
          </a:xfrm>
        </p:spPr>
        <p:txBody>
          <a:bodyPr/>
          <a:lstStyle/>
          <a:p>
            <a:pPr marL="0" indent="0">
              <a:buNone/>
            </a:pPr>
            <a:r>
              <a:rPr lang="en-US" sz="1800" dirty="0">
                <a:solidFill>
                  <a:srgbClr val="800000"/>
                </a:solidFill>
                <a:latin typeface="Consolas" panose="020B0609020204030204" pitchFamily="49" charset="0"/>
              </a:rPr>
              <a:t>.</a:t>
            </a:r>
            <a:r>
              <a:rPr lang="en-US" sz="1800" dirty="0" err="1">
                <a:solidFill>
                  <a:srgbClr val="800000"/>
                </a:solidFill>
                <a:latin typeface="Consolas" panose="020B0609020204030204" pitchFamily="49" charset="0"/>
              </a:rPr>
              <a:t>menubutton</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display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none</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position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relative</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border-width</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1px</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border-style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solid</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padding</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16px</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20px</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margin-bottom</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9px</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a:t>
            </a:r>
          </a:p>
          <a:p>
            <a:pPr marL="0" indent="0">
              <a:buNone/>
            </a:pPr>
            <a:endParaRPr lang="en-US" sz="1800" dirty="0">
              <a:solidFill>
                <a:srgbClr val="000000"/>
              </a:solidFill>
              <a:latin typeface="Consolas" panose="020B0609020204030204" pitchFamily="49" charset="0"/>
            </a:endParaRPr>
          </a:p>
          <a:p>
            <a:pPr marL="0" indent="0">
              <a:buNone/>
            </a:pPr>
            <a:r>
              <a:rPr lang="en-US" sz="1800" dirty="0">
                <a:solidFill>
                  <a:srgbClr val="800000"/>
                </a:solidFill>
                <a:latin typeface="Consolas" panose="020B0609020204030204" pitchFamily="49" charset="0"/>
              </a:rPr>
              <a:t>.</a:t>
            </a:r>
            <a:r>
              <a:rPr lang="en-US" sz="1800" dirty="0" err="1">
                <a:solidFill>
                  <a:srgbClr val="800000"/>
                </a:solidFill>
                <a:latin typeface="Consolas" panose="020B0609020204030204" pitchFamily="49" charset="0"/>
              </a:rPr>
              <a:t>menubutton</a:t>
            </a:r>
            <a:r>
              <a:rPr lang="en-US" sz="1800" dirty="0">
                <a:solidFill>
                  <a:srgbClr val="000000"/>
                </a:solidFill>
                <a:latin typeface="Consolas" panose="020B0609020204030204" pitchFamily="49" charset="0"/>
              </a:rPr>
              <a:t> </a:t>
            </a:r>
            <a:r>
              <a:rPr lang="en-US" sz="1800" dirty="0">
                <a:solidFill>
                  <a:srgbClr val="800000"/>
                </a:solidFill>
                <a:latin typeface="Consolas" panose="020B0609020204030204" pitchFamily="49" charset="0"/>
              </a:rPr>
              <a:t>&gt;</a:t>
            </a:r>
            <a:r>
              <a:rPr lang="en-US" sz="1800" dirty="0">
                <a:solidFill>
                  <a:srgbClr val="000000"/>
                </a:solidFill>
                <a:latin typeface="Consolas" panose="020B0609020204030204" pitchFamily="49" charset="0"/>
              </a:rPr>
              <a:t> </a:t>
            </a:r>
            <a:r>
              <a:rPr lang="en-US" sz="1800" dirty="0" err="1">
                <a:solidFill>
                  <a:srgbClr val="800000"/>
                </a:solidFill>
                <a:latin typeface="Consolas" panose="020B0609020204030204" pitchFamily="49" charset="0"/>
              </a:rPr>
              <a:t>i</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position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absolute</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right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10px</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top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13px</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a:t>
            </a:r>
          </a:p>
          <a:p>
            <a:pPr marL="0" indent="0">
              <a:buNone/>
            </a:pP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&lt;div </a:t>
            </a:r>
            <a:r>
              <a:rPr lang="en-US" sz="1800" dirty="0" err="1">
                <a:solidFill>
                  <a:srgbClr val="000000"/>
                </a:solidFill>
                <a:latin typeface="Consolas" panose="020B0609020204030204" pitchFamily="49" charset="0"/>
              </a:rPr>
              <a:t>className</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css</a:t>
            </a:r>
            <a:r>
              <a:rPr lang="en-US" sz="1800" dirty="0">
                <a:solidFill>
                  <a:srgbClr val="000000"/>
                </a:solidFill>
                <a:latin typeface="Consolas" panose="020B0609020204030204" pitchFamily="49" charset="0"/>
              </a:rPr>
              <a:t>(</a:t>
            </a:r>
            <a:r>
              <a:rPr lang="en-US" sz="1800" dirty="0">
                <a:solidFill>
                  <a:srgbClr val="A31515"/>
                </a:solidFill>
                <a:latin typeface="Consolas" panose="020B0609020204030204" pitchFamily="49" charset="0"/>
              </a:rPr>
              <a:t>"</a:t>
            </a:r>
            <a:r>
              <a:rPr lang="en-US" sz="1800" dirty="0" err="1">
                <a:solidFill>
                  <a:srgbClr val="A31515"/>
                </a:solidFill>
                <a:latin typeface="Consolas" panose="020B0609020204030204" pitchFamily="49" charset="0"/>
              </a:rPr>
              <a:t>ms-fontColor-neutralSecondaryAlt</a:t>
            </a:r>
            <a:r>
              <a:rPr lang="en-US" sz="1800" dirty="0">
                <a:solidFill>
                  <a:srgbClr val="A31515"/>
                </a:solidFill>
                <a:latin typeface="Consolas" panose="020B0609020204030204" pitchFamily="49" charset="0"/>
              </a:rPr>
              <a:t> </a:t>
            </a:r>
            <a:r>
              <a:rPr lang="en-US" sz="1800" dirty="0" err="1">
                <a:solidFill>
                  <a:srgbClr val="A31515"/>
                </a:solidFill>
                <a:latin typeface="Consolas" panose="020B0609020204030204" pitchFamily="49" charset="0"/>
              </a:rPr>
              <a:t>ms</a:t>
            </a:r>
            <a:r>
              <a:rPr lang="en-US" sz="1800" dirty="0">
                <a:solidFill>
                  <a:srgbClr val="A31515"/>
                </a:solidFill>
                <a:latin typeface="Consolas" panose="020B0609020204030204" pitchFamily="49" charset="0"/>
              </a:rPr>
              <a:t>-font-xl </a:t>
            </a:r>
            <a:r>
              <a:rPr lang="en-US" sz="1800" dirty="0" err="1">
                <a:solidFill>
                  <a:srgbClr val="A31515"/>
                </a:solidFill>
                <a:latin typeface="Consolas" panose="020B0609020204030204" pitchFamily="49" charset="0"/>
              </a:rPr>
              <a:t>ms-fontWeight-semibold</a:t>
            </a:r>
            <a:r>
              <a:rPr lang="en-US" sz="1800" dirty="0">
                <a:solidFill>
                  <a:srgbClr val="A31515"/>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styles.menubutton</a:t>
            </a:r>
            <a:r>
              <a:rPr lang="en-US" sz="1800" dirty="0">
                <a:solidFill>
                  <a:srgbClr val="000000"/>
                </a:solidFill>
                <a:latin typeface="Consolas" panose="020B0609020204030204" pitchFamily="49" charset="0"/>
              </a:rPr>
              <a:t>)}&gt;</a:t>
            </a:r>
          </a:p>
        </p:txBody>
      </p:sp>
      <p:sp>
        <p:nvSpPr>
          <p:cNvPr id="3" name="Title 2"/>
          <p:cNvSpPr>
            <a:spLocks noGrp="1"/>
          </p:cNvSpPr>
          <p:nvPr>
            <p:ph type="title"/>
          </p:nvPr>
        </p:nvSpPr>
        <p:spPr/>
        <p:txBody>
          <a:bodyPr/>
          <a:lstStyle/>
          <a:p>
            <a:r>
              <a:rPr lang="en-US" sz="4400" dirty="0"/>
              <a:t>Combining custom styles with Office UI Fabric Styles</a:t>
            </a:r>
          </a:p>
        </p:txBody>
      </p:sp>
      <p:pic>
        <p:nvPicPr>
          <p:cNvPr id="4" name="Picture 3"/>
          <p:cNvPicPr>
            <a:picLocks noChangeAspect="1"/>
          </p:cNvPicPr>
          <p:nvPr/>
        </p:nvPicPr>
        <p:blipFill>
          <a:blip r:embed="rId3"/>
          <a:stretch>
            <a:fillRect/>
          </a:stretch>
        </p:blipFill>
        <p:spPr>
          <a:xfrm>
            <a:off x="3985989" y="1625054"/>
            <a:ext cx="7803099" cy="3384376"/>
          </a:xfrm>
          <a:prstGeom prst="rect">
            <a:avLst/>
          </a:prstGeom>
        </p:spPr>
      </p:pic>
      <p:sp>
        <p:nvSpPr>
          <p:cNvPr id="5" name="Rectangle 4"/>
          <p:cNvSpPr/>
          <p:nvPr/>
        </p:nvSpPr>
        <p:spPr bwMode="auto">
          <a:xfrm>
            <a:off x="3983624" y="2489150"/>
            <a:ext cx="2810677" cy="2592288"/>
          </a:xfrm>
          <a:prstGeom prst="rect">
            <a:avLst/>
          </a:prstGeom>
          <a:no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3918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Demonstration of using react components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617837" y="1625054"/>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are the Office UI Fabric React Components?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617837" y="2434439"/>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Available Components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608575" y="3243824"/>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Getting Started</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608575" y="4053210"/>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use Office UI Fabric React Components</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2905837" y="4880077"/>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32" name="Oval 31"/>
          <p:cNvSpPr/>
          <p:nvPr/>
        </p:nvSpPr>
        <p:spPr bwMode="auto">
          <a:xfrm>
            <a:off x="2608575" y="4965406"/>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0" name="Straight Arrow Connector 39"/>
          <p:cNvCxnSpPr/>
          <p:nvPr/>
        </p:nvCxnSpPr>
        <p:spPr>
          <a:xfrm>
            <a:off x="2680575" y="5253406"/>
            <a:ext cx="432000" cy="0"/>
          </a:xfrm>
          <a:prstGeom prst="straightConnector1">
            <a:avLst/>
          </a:prstGeom>
          <a:solidFill>
            <a:schemeClr val="bg1"/>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07249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3" y="1961448"/>
            <a:ext cx="4891088" cy="2809875"/>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a:p>
            <a:pPr marL="0" indent="0">
              <a:spcBef>
                <a:spcPts val="1799"/>
              </a:spcBef>
              <a:buNone/>
            </a:pPr>
            <a:r>
              <a:rPr lang="en-US" sz="3198" dirty="0">
                <a:solidFill>
                  <a:schemeClr val="bg1"/>
                </a:solidFill>
              </a:rPr>
              <a:t>Case Studies</a:t>
            </a:r>
          </a:p>
        </p:txBody>
      </p:sp>
      <p:sp>
        <p:nvSpPr>
          <p:cNvPr id="4" name="Content Placeholder 3"/>
          <p:cNvSpPr>
            <a:spLocks noGrp="1"/>
          </p:cNvSpPr>
          <p:nvPr>
            <p:ph type="body" sz="quarter" idx="4294967295"/>
          </p:nvPr>
        </p:nvSpPr>
        <p:spPr>
          <a:xfrm>
            <a:off x="6324993" y="1896770"/>
            <a:ext cx="5133975" cy="2431061"/>
          </a:xfrm>
        </p:spPr>
        <p:txBody>
          <a:bodyPr vert="horz" wrap="square" lIns="228508" tIns="146246" rIns="182806" bIns="146246" rtlCol="0">
            <a:spAutoFit/>
          </a:bodyPr>
          <a:lstStyle/>
          <a:p>
            <a:pPr marL="0" indent="0">
              <a:spcBef>
                <a:spcPts val="1799"/>
              </a:spcBef>
              <a:buNone/>
            </a:pPr>
            <a:r>
              <a:rPr lang="en-US" sz="3598" b="1" dirty="0">
                <a:solidFill>
                  <a:schemeClr val="bg1"/>
                </a:solidFill>
              </a:rPr>
              <a:t>Themes</a:t>
            </a:r>
          </a:p>
          <a:p>
            <a:pPr marL="0" indent="0">
              <a:spcBef>
                <a:spcPts val="800"/>
              </a:spcBef>
              <a:buNone/>
            </a:pPr>
            <a:r>
              <a:rPr lang="en-US" sz="2400" dirty="0">
                <a:solidFill>
                  <a:schemeClr val="bg1"/>
                </a:solidFill>
              </a:rPr>
              <a:t>SharePoint Framework</a:t>
            </a:r>
          </a:p>
          <a:p>
            <a:pPr marL="0" indent="0">
              <a:spcBef>
                <a:spcPts val="800"/>
              </a:spcBef>
              <a:buNone/>
            </a:pPr>
            <a:r>
              <a:rPr lang="en-US" sz="2400" dirty="0">
                <a:solidFill>
                  <a:schemeClr val="bg1"/>
                </a:solidFill>
              </a:rPr>
              <a:t>SharePoint add-ins</a:t>
            </a:r>
          </a:p>
          <a:p>
            <a:pPr marL="0" indent="0">
              <a:spcBef>
                <a:spcPts val="800"/>
              </a:spcBef>
              <a:buNone/>
            </a:pPr>
            <a:r>
              <a:rPr lang="en-US" sz="2400" dirty="0">
                <a:solidFill>
                  <a:schemeClr val="bg1"/>
                </a:solidFill>
              </a:rPr>
              <a:t>Remote API models with SharePoint development</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2" y="5585494"/>
            <a:ext cx="4141792" cy="859665"/>
          </a:xfrm>
          <a:prstGeom prst="rect">
            <a:avLst/>
          </a:prstGeom>
        </p:spPr>
      </p:pic>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2195" y="4924132"/>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t>
            </a:r>
            <a:r>
              <a:rPr lang="en-US" sz="4080" b="1" spc="-71">
                <a:solidFill>
                  <a:schemeClr val="tx2"/>
                </a:solidFill>
                <a:latin typeface="+mj-lt"/>
              </a:rPr>
              <a:t>://aka.ms/SharePointPnP</a:t>
            </a:r>
            <a:endParaRPr lang="fi-FI" sz="4080" b="1" spc="-71" dirty="0">
              <a:solidFill>
                <a:schemeClr val="tx2"/>
              </a:solidFill>
              <a:latin typeface="+mj-lt"/>
            </a:endParaRPr>
          </a:p>
        </p:txBody>
      </p:sp>
      <p:pic>
        <p:nvPicPr>
          <p:cNvPr id="184" name="Picture 2" descr="http://www.logodesignlove.com/images/car/volvo-logotype.jp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6571" b="61143" l="2000" r="100000">
                        <a14:foregroundMark x1="7600" y1="43429" x2="14000" y2="56857"/>
                        <a14:foregroundMark x1="29400" y1="46000" x2="28800" y2="49429"/>
                        <a14:foregroundMark x1="49600" y1="45143" x2="49000" y2="53143"/>
                        <a14:foregroundMark x1="84200" y1="46571" x2="83800" y2="52571"/>
                      </a14:backgroundRemoval>
                    </a14:imgEffect>
                  </a14:imgLayer>
                </a14:imgProps>
              </a:ext>
              <a:ext uri="{28A0092B-C50C-407E-A947-70E740481C1C}">
                <a14:useLocalDpi xmlns:a14="http://schemas.microsoft.com/office/drawing/2010/main" val="0"/>
              </a:ext>
            </a:extLst>
          </a:blip>
          <a:srcRect t="34083" b="35654"/>
          <a:stretch/>
        </p:blipFill>
        <p:spPr bwMode="auto">
          <a:xfrm>
            <a:off x="3954455" y="5721945"/>
            <a:ext cx="2623558" cy="555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87539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1000"/>
                            </p:stCondLst>
                            <p:childTnLst>
                              <p:par>
                                <p:cTn id="9" presetID="2" presetClass="entr" presetSubtype="4" fill="hold" nodeType="afterEffect">
                                  <p:stCondLst>
                                    <p:cond delay="2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500"/>
                                  </p:stCondLst>
                                  <p:childTnLst>
                                    <p:set>
                                      <p:cBhvr>
                                        <p:cTn id="14" dur="1" fill="hold">
                                          <p:stCondLst>
                                            <p:cond delay="0"/>
                                          </p:stCondLst>
                                        </p:cTn>
                                        <p:tgtEl>
                                          <p:spTgt spid="184"/>
                                        </p:tgtEl>
                                        <p:attrNameLst>
                                          <p:attrName>style.visibility</p:attrName>
                                        </p:attrNameLst>
                                      </p:cBhvr>
                                      <p:to>
                                        <p:strVal val="visible"/>
                                      </p:to>
                                    </p:set>
                                    <p:anim calcmode="lin" valueType="num">
                                      <p:cBhvr additive="base">
                                        <p:cTn id="15" dur="1000" fill="hold"/>
                                        <p:tgtEl>
                                          <p:spTgt spid="184"/>
                                        </p:tgtEl>
                                        <p:attrNameLst>
                                          <p:attrName>ppt_x</p:attrName>
                                        </p:attrNameLst>
                                      </p:cBhvr>
                                      <p:tavLst>
                                        <p:tav tm="0">
                                          <p:val>
                                            <p:strVal val="#ppt_x"/>
                                          </p:val>
                                        </p:tav>
                                        <p:tav tm="100000">
                                          <p:val>
                                            <p:strVal val="#ppt_x"/>
                                          </p:val>
                                        </p:tav>
                                      </p:tavLst>
                                    </p:anim>
                                    <p:anim calcmode="lin" valueType="num">
                                      <p:cBhvr additive="base">
                                        <p:cTn id="16" dur="1000" fill="hold"/>
                                        <p:tgtEl>
                                          <p:spTgt spid="184"/>
                                        </p:tgtEl>
                                        <p:attrNameLst>
                                          <p:attrName>ppt_y</p:attrName>
                                        </p:attrNameLst>
                                      </p:cBhvr>
                                      <p:tavLst>
                                        <p:tav tm="0">
                                          <p:val>
                                            <p:strVal val="1+#ppt_h/2"/>
                                          </p:val>
                                        </p:tav>
                                        <p:tav tm="100000">
                                          <p:val>
                                            <p:strVal val="#ppt_y"/>
                                          </p:val>
                                        </p:tav>
                                      </p:tavLst>
                                    </p:anim>
                                  </p:childTnLst>
                                </p:cTn>
                              </p:par>
                              <p:par>
                                <p:cTn id="17" presetID="22" presetClass="entr" presetSubtype="8" fill="hold" grpId="0" nodeType="withEffect">
                                  <p:stCondLst>
                                    <p:cond delay="1500"/>
                                  </p:stCondLst>
                                  <p:childTnLst>
                                    <p:set>
                                      <p:cBhvr>
                                        <p:cTn id="18" dur="1" fill="hold">
                                          <p:stCondLst>
                                            <p:cond delay="0"/>
                                          </p:stCondLst>
                                        </p:cTn>
                                        <p:tgtEl>
                                          <p:spTgt spid="187"/>
                                        </p:tgtEl>
                                        <p:attrNameLst>
                                          <p:attrName>style.visibility</p:attrName>
                                        </p:attrNameLst>
                                      </p:cBhvr>
                                      <p:to>
                                        <p:strVal val="visible"/>
                                      </p:to>
                                    </p:set>
                                    <p:animEffect transition="in" filter="wipe(left)">
                                      <p:cBhvr>
                                        <p:cTn id="19" dur="1000"/>
                                        <p:tgtEl>
                                          <p:spTgt spid="187"/>
                                        </p:tgtEl>
                                      </p:cBhvr>
                                    </p:animEffect>
                                  </p:childTnLst>
                                </p:cTn>
                              </p:par>
                              <p:par>
                                <p:cTn id="20" presetID="22" presetClass="entr" presetSubtype="8" fill="hold" nodeType="withEffect">
                                  <p:stCondLst>
                                    <p:cond delay="10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22" presetClass="entr" presetSubtype="8" fill="hold" nodeType="withEffect">
                                  <p:stCondLst>
                                    <p:cond delay="1500"/>
                                  </p:stCondLst>
                                  <p:childTnLst>
                                    <p:set>
                                      <p:cBhvr>
                                        <p:cTn id="24" dur="1" fill="hold">
                                          <p:stCondLst>
                                            <p:cond delay="0"/>
                                          </p:stCondLst>
                                        </p:cTn>
                                        <p:tgtEl>
                                          <p:spTgt spid="561"/>
                                        </p:tgtEl>
                                        <p:attrNameLst>
                                          <p:attrName>style.visibility</p:attrName>
                                        </p:attrNameLst>
                                      </p:cBhvr>
                                      <p:to>
                                        <p:strVal val="visible"/>
                                      </p:to>
                                    </p:set>
                                    <p:animEffect transition="in" filter="wipe(left)">
                                      <p:cBhvr>
                                        <p:cTn id="25" dur="500"/>
                                        <p:tgtEl>
                                          <p:spTgt spid="561"/>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294"/>
                                        </p:tgtEl>
                                        <p:attrNameLst>
                                          <p:attrName>style.visibility</p:attrName>
                                        </p:attrNameLst>
                                      </p:cBhvr>
                                      <p:to>
                                        <p:strVal val="visible"/>
                                      </p:to>
                                    </p:set>
                                    <p:animEffect transition="in" filter="fade">
                                      <p:cBhvr>
                                        <p:cTn id="28" dur="3000"/>
                                        <p:tgtEl>
                                          <p:spTgt spid="1294"/>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295"/>
                                        </p:tgtEl>
                                        <p:attrNameLst>
                                          <p:attrName>style.visibility</p:attrName>
                                        </p:attrNameLst>
                                      </p:cBhvr>
                                      <p:to>
                                        <p:strVal val="visible"/>
                                      </p:to>
                                    </p:set>
                                    <p:animEffect transition="in" filter="fade">
                                      <p:cBhvr>
                                        <p:cTn id="31" dur="3000"/>
                                        <p:tgtEl>
                                          <p:spTgt spid="1295"/>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1293"/>
                                        </p:tgtEl>
                                        <p:attrNameLst>
                                          <p:attrName>style.visibility</p:attrName>
                                        </p:attrNameLst>
                                      </p:cBhvr>
                                      <p:to>
                                        <p:strVal val="visible"/>
                                      </p:to>
                                    </p:set>
                                    <p:animEffect transition="in" filter="fade">
                                      <p:cBhvr>
                                        <p:cTn id="34" dur="3000"/>
                                        <p:tgtEl>
                                          <p:spTgt spid="1293"/>
                                        </p:tgtEl>
                                      </p:cBhvr>
                                    </p:animEffect>
                                  </p:childTnLst>
                                </p:cTn>
                              </p:par>
                              <p:par>
                                <p:cTn id="35" presetID="10" presetClass="entr" presetSubtype="0" fill="hold" grpId="0" nodeType="withEffect">
                                  <p:stCondLst>
                                    <p:cond delay="1250"/>
                                  </p:stCondLst>
                                  <p:childTnLst>
                                    <p:set>
                                      <p:cBhvr>
                                        <p:cTn id="36" dur="1" fill="hold">
                                          <p:stCondLst>
                                            <p:cond delay="0"/>
                                          </p:stCondLst>
                                        </p:cTn>
                                        <p:tgtEl>
                                          <p:spTgt spid="1292"/>
                                        </p:tgtEl>
                                        <p:attrNameLst>
                                          <p:attrName>style.visibility</p:attrName>
                                        </p:attrNameLst>
                                      </p:cBhvr>
                                      <p:to>
                                        <p:strVal val="visible"/>
                                      </p:to>
                                    </p:set>
                                    <p:animEffect transition="in" filter="fade">
                                      <p:cBhvr>
                                        <p:cTn id="37" dur="3000"/>
                                        <p:tgtEl>
                                          <p:spTgt spid="1292"/>
                                        </p:tgtEl>
                                      </p:cBhvr>
                                    </p:animEffect>
                                  </p:childTnLst>
                                </p:cTn>
                              </p:par>
                              <p:par>
                                <p:cTn id="38" presetID="10" presetClass="entr" presetSubtype="0" fill="hold" grpId="0" nodeType="withEffect">
                                  <p:stCondLst>
                                    <p:cond delay="2000"/>
                                  </p:stCondLst>
                                  <p:childTnLst>
                                    <p:set>
                                      <p:cBhvr>
                                        <p:cTn id="39" dur="1" fill="hold">
                                          <p:stCondLst>
                                            <p:cond delay="0"/>
                                          </p:stCondLst>
                                        </p:cTn>
                                        <p:tgtEl>
                                          <p:spTgt spid="1358"/>
                                        </p:tgtEl>
                                        <p:attrNameLst>
                                          <p:attrName>style.visibility</p:attrName>
                                        </p:attrNameLst>
                                      </p:cBhvr>
                                      <p:to>
                                        <p:strVal val="visible"/>
                                      </p:to>
                                    </p:set>
                                    <p:animEffect transition="in" filter="fade">
                                      <p:cBhvr>
                                        <p:cTn id="40" dur="3000"/>
                                        <p:tgtEl>
                                          <p:spTgt spid="135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1359"/>
                                        </p:tgtEl>
                                        <p:attrNameLst>
                                          <p:attrName>style.visibility</p:attrName>
                                        </p:attrNameLst>
                                      </p:cBhvr>
                                      <p:to>
                                        <p:strVal val="visible"/>
                                      </p:to>
                                    </p:set>
                                    <p:animEffect transition="in" filter="fade">
                                      <p:cBhvr>
                                        <p:cTn id="43" dur="3000"/>
                                        <p:tgtEl>
                                          <p:spTgt spid="1359"/>
                                        </p:tgtEl>
                                      </p:cBhvr>
                                    </p:animEffect>
                                  </p:childTnLst>
                                </p:cTn>
                              </p:par>
                              <p:par>
                                <p:cTn id="44" presetID="42" presetClass="entr" presetSubtype="0" fill="hold" nodeType="withEffect">
                                  <p:stCondLst>
                                    <p:cond delay="50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5500"/>
                                  </p:stCondLst>
                                  <p:childTnLst>
                                    <p:set>
                                      <p:cBhvr>
                                        <p:cTn id="50" dur="1" fill="hold">
                                          <p:stCondLst>
                                            <p:cond delay="0"/>
                                          </p:stCondLst>
                                        </p:cTn>
                                        <p:tgtEl>
                                          <p:spTgt spid="560"/>
                                        </p:tgtEl>
                                        <p:attrNameLst>
                                          <p:attrName>style.visibility</p:attrName>
                                        </p:attrNameLst>
                                      </p:cBhvr>
                                      <p:to>
                                        <p:strVal val="visible"/>
                                      </p:to>
                                    </p:set>
                                    <p:animEffect transition="in" filter="fade">
                                      <p:cBhvr>
                                        <p:cTn id="51" dur="1000"/>
                                        <p:tgtEl>
                                          <p:spTgt spid="560"/>
                                        </p:tgtEl>
                                      </p:cBhvr>
                                    </p:animEffect>
                                    <p:anim calcmode="lin" valueType="num">
                                      <p:cBhvr>
                                        <p:cTn id="52" dur="1000" fill="hold"/>
                                        <p:tgtEl>
                                          <p:spTgt spid="560"/>
                                        </p:tgtEl>
                                        <p:attrNameLst>
                                          <p:attrName>ppt_x</p:attrName>
                                        </p:attrNameLst>
                                      </p:cBhvr>
                                      <p:tavLst>
                                        <p:tav tm="0">
                                          <p:val>
                                            <p:strVal val="#ppt_x"/>
                                          </p:val>
                                        </p:tav>
                                        <p:tav tm="100000">
                                          <p:val>
                                            <p:strVal val="#ppt_x"/>
                                          </p:val>
                                        </p:tav>
                                      </p:tavLst>
                                    </p:anim>
                                    <p:anim calcmode="lin" valueType="num">
                                      <p:cBhvr>
                                        <p:cTn id="53" dur="1000" fill="hold"/>
                                        <p:tgtEl>
                                          <p:spTgt spid="560"/>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600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anim calcmode="lin" valueType="num">
                                      <p:cBhvr>
                                        <p:cTn id="57" dur="1000" fill="hold"/>
                                        <p:tgtEl>
                                          <p:spTgt spid="12"/>
                                        </p:tgtEl>
                                        <p:attrNameLst>
                                          <p:attrName>ppt_x</p:attrName>
                                        </p:attrNameLst>
                                      </p:cBhvr>
                                      <p:tavLst>
                                        <p:tav tm="0">
                                          <p:val>
                                            <p:strVal val="#ppt_x"/>
                                          </p:val>
                                        </p:tav>
                                        <p:tav tm="100000">
                                          <p:val>
                                            <p:strVal val="#ppt_x"/>
                                          </p:val>
                                        </p:tav>
                                      </p:tavLst>
                                    </p:anim>
                                    <p:anim calcmode="lin" valueType="num">
                                      <p:cBhvr>
                                        <p:cTn id="58" dur="1000" fill="hold"/>
                                        <p:tgtEl>
                                          <p:spTgt spid="12"/>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650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1000"/>
                                        <p:tgtEl>
                                          <p:spTgt spid="10"/>
                                        </p:tgtEl>
                                      </p:cBhvr>
                                    </p:animEffect>
                                    <p:anim calcmode="lin" valueType="num">
                                      <p:cBhvr>
                                        <p:cTn id="62" dur="1000" fill="hold"/>
                                        <p:tgtEl>
                                          <p:spTgt spid="10"/>
                                        </p:tgtEl>
                                        <p:attrNameLst>
                                          <p:attrName>ppt_x</p:attrName>
                                        </p:attrNameLst>
                                      </p:cBhvr>
                                      <p:tavLst>
                                        <p:tav tm="0">
                                          <p:val>
                                            <p:strVal val="#ppt_x"/>
                                          </p:val>
                                        </p:tav>
                                        <p:tav tm="100000">
                                          <p:val>
                                            <p:strVal val="#ppt_x"/>
                                          </p:val>
                                        </p:tav>
                                      </p:tavLst>
                                    </p:anim>
                                    <p:anim calcmode="lin" valueType="num">
                                      <p:cBhvr>
                                        <p:cTn id="63" dur="1000" fill="hold"/>
                                        <p:tgtEl>
                                          <p:spTgt spid="10"/>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700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1000"/>
                                        <p:tgtEl>
                                          <p:spTgt spid="11"/>
                                        </p:tgtEl>
                                      </p:cBhvr>
                                    </p:animEffect>
                                    <p:anim calcmode="lin" valueType="num">
                                      <p:cBhvr>
                                        <p:cTn id="67" dur="1000" fill="hold"/>
                                        <p:tgtEl>
                                          <p:spTgt spid="11"/>
                                        </p:tgtEl>
                                        <p:attrNameLst>
                                          <p:attrName>ppt_x</p:attrName>
                                        </p:attrNameLst>
                                      </p:cBhvr>
                                      <p:tavLst>
                                        <p:tav tm="0">
                                          <p:val>
                                            <p:strVal val="#ppt_x"/>
                                          </p:val>
                                        </p:tav>
                                        <p:tav tm="100000">
                                          <p:val>
                                            <p:strVal val="#ppt_x"/>
                                          </p:val>
                                        </p:tav>
                                      </p:tavLst>
                                    </p:anim>
                                    <p:anim calcmode="lin" valueType="num">
                                      <p:cBhvr>
                                        <p:cTn id="6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617837" y="1625054"/>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are the Office UI Fabric React Components?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617837" y="2434439"/>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Available Components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608575" y="3243824"/>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Getting Started</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608575" y="4053210"/>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use Office UI Fabric React Components</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2905837" y="4880077"/>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32" name="Oval 31"/>
          <p:cNvSpPr/>
          <p:nvPr/>
        </p:nvSpPr>
        <p:spPr bwMode="auto">
          <a:xfrm>
            <a:off x="2608575" y="4965406"/>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0" name="Straight Arrow Connector 39"/>
          <p:cNvCxnSpPr/>
          <p:nvPr/>
        </p:nvCxnSpPr>
        <p:spPr>
          <a:xfrm>
            <a:off x="2680575" y="5253406"/>
            <a:ext cx="432000" cy="0"/>
          </a:xfrm>
          <a:prstGeom prst="straightConnector1">
            <a:avLst/>
          </a:prstGeom>
          <a:solidFill>
            <a:schemeClr val="bg1"/>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108543"/>
          </a:xfrm>
        </p:spPr>
        <p:txBody>
          <a:bodyPr/>
          <a:lstStyle/>
          <a:p>
            <a:r>
              <a:rPr lang="en-US" dirty="0"/>
              <a:t>What’s available and why</a:t>
            </a:r>
          </a:p>
          <a:p>
            <a:pPr lvl="1"/>
            <a:r>
              <a:rPr lang="en-US" dirty="0"/>
              <a:t>Improve productivity of developers</a:t>
            </a:r>
          </a:p>
          <a:p>
            <a:r>
              <a:rPr lang="en-US" dirty="0"/>
              <a:t>Different available components</a:t>
            </a:r>
          </a:p>
          <a:p>
            <a:r>
              <a:rPr lang="en-US" dirty="0"/>
              <a:t>How to use components</a:t>
            </a:r>
          </a:p>
          <a:p>
            <a:pPr lvl="1"/>
            <a:r>
              <a:rPr lang="en-US" dirty="0"/>
              <a:t>Where to get them</a:t>
            </a:r>
          </a:p>
          <a:p>
            <a:pPr lvl="1"/>
            <a:r>
              <a:rPr lang="en-US"/>
              <a:t>How to use them in own web parts</a:t>
            </a:r>
            <a:endParaRPr lang="fi-FI" dirty="0"/>
          </a:p>
        </p:txBody>
      </p:sp>
      <p:sp>
        <p:nvSpPr>
          <p:cNvPr id="2" name="Title 1"/>
          <p:cNvSpPr>
            <a:spLocks noGrp="1"/>
          </p:cNvSpPr>
          <p:nvPr>
            <p:ph type="title"/>
          </p:nvPr>
        </p:nvSpPr>
        <p:spPr/>
        <p:txBody>
          <a:bodyPr/>
          <a:lstStyle/>
          <a:p>
            <a:r>
              <a:rPr lang="en-US" dirty="0"/>
              <a:t>Things to cover</a:t>
            </a:r>
            <a:endParaRPr lang="fi-FI" dirty="0"/>
          </a:p>
        </p:txBody>
      </p:sp>
    </p:spTree>
    <p:extLst>
      <p:ext uri="{BB962C8B-B14F-4D97-AF65-F5344CB8AC3E}">
        <p14:creationId xmlns:p14="http://schemas.microsoft.com/office/powerpoint/2010/main" val="127637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are Office UI Fabric React Components?</a:t>
            </a:r>
          </a:p>
        </p:txBody>
      </p:sp>
      <p:sp>
        <p:nvSpPr>
          <p:cNvPr id="4" name="Text Placeholder 3"/>
          <p:cNvSpPr>
            <a:spLocks noGrp="1"/>
          </p:cNvSpPr>
          <p:nvPr>
            <p:ph type="body" sz="quarter" idx="10"/>
          </p:nvPr>
        </p:nvSpPr>
        <p:spPr>
          <a:xfrm>
            <a:off x="233363" y="975249"/>
            <a:ext cx="11813325" cy="627864"/>
          </a:xfrm>
        </p:spPr>
        <p:txBody>
          <a:bodyPr/>
          <a:lstStyle/>
          <a:p>
            <a:r>
              <a:rPr lang="en-US" dirty="0"/>
              <a:t>Office UI Fabric Components </a:t>
            </a:r>
            <a:r>
              <a:rPr lang="en-US" sz="3200" dirty="0">
                <a:solidFill>
                  <a:schemeClr val="tx1"/>
                </a:solidFill>
                <a:latin typeface="Segoe UI Light" pitchFamily="34" charset="0"/>
              </a:rPr>
              <a:t>built with the React framework. </a:t>
            </a:r>
            <a:endParaRPr lang="en-US" dirty="0"/>
          </a:p>
        </p:txBody>
      </p:sp>
      <p:sp>
        <p:nvSpPr>
          <p:cNvPr id="5" name="Text Placeholder 1"/>
          <p:cNvSpPr txBox="1">
            <a:spLocks/>
          </p:cNvSpPr>
          <p:nvPr/>
        </p:nvSpPr>
        <p:spPr>
          <a:xfrm>
            <a:off x="274638" y="1697062"/>
            <a:ext cx="11887200" cy="225266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199" kern="1200" spc="0" baseline="0">
                <a:gradFill>
                  <a:gsLst>
                    <a:gs pos="1250">
                      <a:schemeClr val="tx1"/>
                    </a:gs>
                    <a:gs pos="100000">
                      <a:schemeClr val="tx1"/>
                    </a:gs>
                  </a:gsLst>
                  <a:lin ang="5400000" scaled="0"/>
                </a:gradFill>
                <a:latin typeface="+mj-lt"/>
                <a:ea typeface="+mn-ea"/>
                <a:cs typeface="+mn-cs"/>
              </a:defRPr>
            </a:lvl1pPr>
            <a:lvl2pPr marL="34277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7128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79979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1028308"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Built by Microsoft</a:t>
            </a:r>
          </a:p>
          <a:p>
            <a:pPr marL="457200" indent="-457200">
              <a:buFont typeface="Arial" panose="020B0604020202020204" pitchFamily="34" charset="0"/>
              <a:buChar char="•"/>
            </a:pPr>
            <a:r>
              <a:rPr lang="en-US" sz="3200" dirty="0">
                <a:solidFill>
                  <a:schemeClr val="tx1"/>
                </a:solidFill>
                <a:latin typeface="Segoe UI Light" pitchFamily="34" charset="0"/>
              </a:rPr>
              <a:t>Reusable patterns</a:t>
            </a:r>
          </a:p>
          <a:p>
            <a:pPr marL="457200" indent="-457200">
              <a:buFont typeface="Arial" panose="020B0604020202020204" pitchFamily="34" charset="0"/>
              <a:buChar char="•"/>
            </a:pPr>
            <a:r>
              <a:rPr lang="en-US" sz="3200" dirty="0">
                <a:solidFill>
                  <a:schemeClr val="tx1"/>
                </a:solidFill>
                <a:latin typeface="Segoe UI Light" pitchFamily="34" charset="0"/>
              </a:rPr>
              <a:t>Used in Office products</a:t>
            </a:r>
            <a:endParaRPr lang="en-US" dirty="0"/>
          </a:p>
          <a:p>
            <a:pPr marL="457200" indent="-457200">
              <a:buFont typeface="Arial" panose="020B0604020202020204" pitchFamily="34" charset="0"/>
              <a:buChar char="•"/>
            </a:pPr>
            <a:r>
              <a:rPr lang="en-US" dirty="0"/>
              <a:t>All about styling instead of JavaScript</a:t>
            </a:r>
          </a:p>
        </p:txBody>
      </p:sp>
      <p:sp>
        <p:nvSpPr>
          <p:cNvPr id="2" name="Rectangle 1"/>
          <p:cNvSpPr/>
          <p:nvPr/>
        </p:nvSpPr>
        <p:spPr>
          <a:xfrm>
            <a:off x="817637" y="4016803"/>
            <a:ext cx="5956182" cy="461665"/>
          </a:xfrm>
          <a:prstGeom prst="rect">
            <a:avLst/>
          </a:prstGeom>
        </p:spPr>
        <p:txBody>
          <a:bodyPr wrap="none">
            <a:spAutoFit/>
          </a:bodyPr>
          <a:lstStyle/>
          <a:p>
            <a:r>
              <a:rPr lang="en-US" sz="2400" dirty="0">
                <a:hlinkClick r:id="rId3"/>
              </a:rPr>
              <a:t>http://dev.office.com/fabric#/components</a:t>
            </a:r>
            <a:r>
              <a:rPr lang="en-US" sz="2400" dirty="0"/>
              <a:t> </a:t>
            </a:r>
          </a:p>
        </p:txBody>
      </p:sp>
    </p:spTree>
    <p:extLst>
      <p:ext uri="{BB962C8B-B14F-4D97-AF65-F5344CB8AC3E}">
        <p14:creationId xmlns:p14="http://schemas.microsoft.com/office/powerpoint/2010/main" val="5579193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Open Source</a:t>
            </a:r>
          </a:p>
        </p:txBody>
      </p:sp>
      <p:sp>
        <p:nvSpPr>
          <p:cNvPr id="4" name="Text Placeholder 3"/>
          <p:cNvSpPr>
            <a:spLocks noGrp="1"/>
          </p:cNvSpPr>
          <p:nvPr>
            <p:ph type="body" sz="quarter" idx="10"/>
          </p:nvPr>
        </p:nvSpPr>
        <p:spPr>
          <a:xfrm>
            <a:off x="233363" y="975249"/>
            <a:ext cx="11813325" cy="1071062"/>
          </a:xfrm>
        </p:spPr>
        <p:txBody>
          <a:bodyPr/>
          <a:lstStyle/>
          <a:p>
            <a:r>
              <a:rPr lang="en-US" sz="3200" dirty="0"/>
              <a:t>The Office UI Fabric project is developed and maintained by the OneDrive and SharePoint Design Studio in order to...</a:t>
            </a:r>
          </a:p>
        </p:txBody>
      </p:sp>
      <p:sp>
        <p:nvSpPr>
          <p:cNvPr id="5" name="Text Placeholder 1"/>
          <p:cNvSpPr txBox="1">
            <a:spLocks/>
          </p:cNvSpPr>
          <p:nvPr/>
        </p:nvSpPr>
        <p:spPr>
          <a:xfrm>
            <a:off x="274638" y="2481448"/>
            <a:ext cx="11887200" cy="304083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199" kern="1200" spc="0" baseline="0">
                <a:gradFill>
                  <a:gsLst>
                    <a:gs pos="1250">
                      <a:schemeClr val="tx1"/>
                    </a:gs>
                    <a:gs pos="100000">
                      <a:schemeClr val="tx1"/>
                    </a:gs>
                  </a:gsLst>
                  <a:lin ang="5400000" scaled="0"/>
                </a:gradFill>
                <a:latin typeface="+mj-lt"/>
                <a:ea typeface="+mn-ea"/>
                <a:cs typeface="+mn-cs"/>
              </a:defRPr>
            </a:lvl1pPr>
            <a:lvl2pPr marL="34277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7128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79979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1028308"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Help the development community build Office Add-ins and Office 365 web apps that integrate seamlessly with Office</a:t>
            </a:r>
          </a:p>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Provide a point of reference for the evolving Office 365 design language that anyone can reference</a:t>
            </a:r>
          </a:p>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Enable the community to contribute to better experiences for everyone who builds for Office</a:t>
            </a:r>
          </a:p>
        </p:txBody>
      </p:sp>
    </p:spTree>
    <p:extLst>
      <p:ext uri="{BB962C8B-B14F-4D97-AF65-F5344CB8AC3E}">
        <p14:creationId xmlns:p14="http://schemas.microsoft.com/office/powerpoint/2010/main" val="30282640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Fabric and its sub-projects</a:t>
            </a:r>
          </a:p>
        </p:txBody>
      </p:sp>
      <p:sp>
        <p:nvSpPr>
          <p:cNvPr id="32" name="TextBox 31"/>
          <p:cNvSpPr txBox="1"/>
          <p:nvPr/>
        </p:nvSpPr>
        <p:spPr>
          <a:xfrm>
            <a:off x="276306" y="1117199"/>
            <a:ext cx="7297935" cy="915591"/>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1250">
                      <a:schemeClr val="tx1"/>
                    </a:gs>
                    <a:gs pos="99000">
                      <a:schemeClr val="tx1"/>
                    </a:gs>
                  </a:gsLst>
                  <a:lin ang="5400000" scaled="0"/>
                </a:gradFill>
              </a:rPr>
              <a:t>All depending on the Core, all open source</a:t>
            </a:r>
          </a:p>
        </p:txBody>
      </p:sp>
      <p:grpSp>
        <p:nvGrpSpPr>
          <p:cNvPr id="10" name="Group 9"/>
          <p:cNvGrpSpPr/>
          <p:nvPr/>
        </p:nvGrpSpPr>
        <p:grpSpPr>
          <a:xfrm>
            <a:off x="1069364" y="1550832"/>
            <a:ext cx="10300114" cy="4878731"/>
            <a:chOff x="1821170" y="1818750"/>
            <a:chExt cx="10300114" cy="4878731"/>
          </a:xfrm>
        </p:grpSpPr>
        <p:sp>
          <p:nvSpPr>
            <p:cNvPr id="5" name="TextBox 4"/>
            <p:cNvSpPr txBox="1"/>
            <p:nvPr/>
          </p:nvSpPr>
          <p:spPr>
            <a:xfrm>
              <a:off x="2043489" y="521605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pic>
          <p:nvPicPr>
            <p:cNvPr id="6" name="Picture 5"/>
            <p:cNvPicPr>
              <a:picLocks noChangeAspect="1"/>
            </p:cNvPicPr>
            <p:nvPr/>
          </p:nvPicPr>
          <p:blipFill rotWithShape="1">
            <a:blip r:embed="rId3"/>
            <a:srcRect l="9412"/>
            <a:stretch/>
          </p:blipFill>
          <p:spPr>
            <a:xfrm>
              <a:off x="1821170" y="1818750"/>
              <a:ext cx="8587409" cy="4878731"/>
            </a:xfrm>
            <a:prstGeom prst="rect">
              <a:avLst/>
            </a:prstGeom>
          </p:spPr>
        </p:pic>
        <p:sp>
          <p:nvSpPr>
            <p:cNvPr id="7" name="TextBox 6"/>
            <p:cNvSpPr txBox="1"/>
            <p:nvPr/>
          </p:nvSpPr>
          <p:spPr>
            <a:xfrm>
              <a:off x="1996099" y="5088834"/>
              <a:ext cx="18927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Fabric Core</a:t>
              </a:r>
            </a:p>
          </p:txBody>
        </p:sp>
        <p:sp>
          <p:nvSpPr>
            <p:cNvPr id="8" name="TextBox 7"/>
            <p:cNvSpPr txBox="1"/>
            <p:nvPr/>
          </p:nvSpPr>
          <p:spPr>
            <a:xfrm>
              <a:off x="1996098" y="5607948"/>
              <a:ext cx="2210145"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Core elements of the design language including icons, colors, type, and the grid</a:t>
              </a:r>
            </a:p>
          </p:txBody>
        </p:sp>
        <p:sp>
          <p:nvSpPr>
            <p:cNvPr id="34" name="TextBox 33"/>
            <p:cNvSpPr txBox="1"/>
            <p:nvPr/>
          </p:nvSpPr>
          <p:spPr>
            <a:xfrm>
              <a:off x="4740847"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React</a:t>
              </a:r>
            </a:p>
          </p:txBody>
        </p:sp>
        <p:sp>
          <p:nvSpPr>
            <p:cNvPr id="35" name="TextBox 34"/>
            <p:cNvSpPr txBox="1"/>
            <p:nvPr/>
          </p:nvSpPr>
          <p:spPr>
            <a:xfrm>
              <a:off x="4740847"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Robust, up-to-date components built with the React framework.</a:t>
              </a:r>
            </a:p>
          </p:txBody>
        </p:sp>
        <p:sp>
          <p:nvSpPr>
            <p:cNvPr id="36" name="TextBox 35"/>
            <p:cNvSpPr txBox="1"/>
            <p:nvPr/>
          </p:nvSpPr>
          <p:spPr>
            <a:xfrm>
              <a:off x="6581864"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JS</a:t>
              </a:r>
            </a:p>
          </p:txBody>
        </p:sp>
        <p:sp>
          <p:nvSpPr>
            <p:cNvPr id="37" name="TextBox 36"/>
            <p:cNvSpPr txBox="1"/>
            <p:nvPr/>
          </p:nvSpPr>
          <p:spPr>
            <a:xfrm>
              <a:off x="6581864"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Simple, visuals-focused components that you can extend, rework, and build on.</a:t>
              </a:r>
            </a:p>
          </p:txBody>
        </p:sp>
        <p:sp>
          <p:nvSpPr>
            <p:cNvPr id="38" name="TextBox 37"/>
            <p:cNvSpPr txBox="1"/>
            <p:nvPr/>
          </p:nvSpPr>
          <p:spPr>
            <a:xfrm>
              <a:off x="8422881"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ngFabric</a:t>
              </a:r>
            </a:p>
          </p:txBody>
        </p:sp>
        <p:sp>
          <p:nvSpPr>
            <p:cNvPr id="39" name="TextBox 38"/>
            <p:cNvSpPr txBox="1"/>
            <p:nvPr/>
          </p:nvSpPr>
          <p:spPr>
            <a:xfrm>
              <a:off x="8422881"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Community-driven project to build components for Angular-based apps.</a:t>
              </a:r>
            </a:p>
          </p:txBody>
        </p:sp>
        <p:pic>
          <p:nvPicPr>
            <p:cNvPr id="9" name="Picture 8"/>
            <p:cNvPicPr>
              <a:picLocks noChangeAspect="1"/>
            </p:cNvPicPr>
            <p:nvPr/>
          </p:nvPicPr>
          <p:blipFill>
            <a:blip r:embed="rId4"/>
            <a:stretch>
              <a:fillRect/>
            </a:stretch>
          </p:blipFill>
          <p:spPr>
            <a:xfrm>
              <a:off x="10331420" y="2985743"/>
              <a:ext cx="1707439" cy="3711738"/>
            </a:xfrm>
            <a:prstGeom prst="rect">
              <a:avLst/>
            </a:prstGeom>
          </p:spPr>
        </p:pic>
        <p:sp>
          <p:nvSpPr>
            <p:cNvPr id="40" name="TextBox 39"/>
            <p:cNvSpPr txBox="1"/>
            <p:nvPr/>
          </p:nvSpPr>
          <p:spPr>
            <a:xfrm>
              <a:off x="10326154" y="5103186"/>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iOS</a:t>
              </a:r>
            </a:p>
          </p:txBody>
        </p:sp>
        <p:sp>
          <p:nvSpPr>
            <p:cNvPr id="41" name="TextBox 40"/>
            <p:cNvSpPr txBox="1"/>
            <p:nvPr/>
          </p:nvSpPr>
          <p:spPr>
            <a:xfrm>
              <a:off x="10326154" y="5544340"/>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Native Swift colors, type ramp, and components for building iOS apps.</a:t>
              </a:r>
            </a:p>
          </p:txBody>
        </p:sp>
      </p:grpSp>
      <p:sp>
        <p:nvSpPr>
          <p:cNvPr id="2" name="Rectangle 1"/>
          <p:cNvSpPr/>
          <p:nvPr/>
        </p:nvSpPr>
        <p:spPr bwMode="auto">
          <a:xfrm>
            <a:off x="7748588" y="2819763"/>
            <a:ext cx="1697832" cy="287900"/>
          </a:xfrm>
          <a:prstGeom prst="rect">
            <a:avLst/>
          </a:prstGeom>
          <a:solidFill>
            <a:srgbClr val="708E7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t>Community built</a:t>
            </a:r>
          </a:p>
        </p:txBody>
      </p:sp>
    </p:spTree>
    <p:extLst>
      <p:ext uri="{BB962C8B-B14F-4D97-AF65-F5344CB8AC3E}">
        <p14:creationId xmlns:p14="http://schemas.microsoft.com/office/powerpoint/2010/main" val="260731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Monitor Releases and Contribute</a:t>
            </a:r>
          </a:p>
        </p:txBody>
      </p:sp>
      <p:sp>
        <p:nvSpPr>
          <p:cNvPr id="4" name="Text Placeholder 3"/>
          <p:cNvSpPr>
            <a:spLocks noGrp="1"/>
          </p:cNvSpPr>
          <p:nvPr>
            <p:ph type="body" sz="quarter" idx="10"/>
          </p:nvPr>
        </p:nvSpPr>
        <p:spPr>
          <a:xfrm>
            <a:off x="233363" y="975249"/>
            <a:ext cx="11813325" cy="5207323"/>
          </a:xfrm>
        </p:spPr>
        <p:txBody>
          <a:bodyPr/>
          <a:lstStyle/>
          <a:p>
            <a:pPr marL="457200" indent="-457200">
              <a:buFont typeface="Arial" panose="020B0604020202020204" pitchFamily="34" charset="0"/>
              <a:buChar char="•"/>
            </a:pPr>
            <a:r>
              <a:rPr lang="en-US" sz="3200" dirty="0"/>
              <a:t>Microsoft releases changes to the design language, components, and other assets frequently, and will make these updates available to the community.</a:t>
            </a:r>
          </a:p>
          <a:p>
            <a:pPr marL="457200" indent="-457200">
              <a:buFont typeface="Arial" panose="020B0604020202020204" pitchFamily="34" charset="0"/>
              <a:buChar char="•"/>
            </a:pPr>
            <a:r>
              <a:rPr lang="en-US" sz="3200" dirty="0"/>
              <a:t>If features are deprecated MS notes that in the change log, and the feature will be removed from the next major release.</a:t>
            </a:r>
          </a:p>
          <a:p>
            <a:pPr marL="457200" indent="-457200">
              <a:buFont typeface="Arial" panose="020B0604020202020204" pitchFamily="34" charset="0"/>
              <a:buChar char="•"/>
            </a:pPr>
            <a:endParaRPr lang="en-US" sz="3200" dirty="0"/>
          </a:p>
          <a:p>
            <a:r>
              <a:rPr lang="en-US" dirty="0">
                <a:gradFill>
                  <a:gsLst>
                    <a:gs pos="1250">
                      <a:schemeClr val="tx2"/>
                    </a:gs>
                    <a:gs pos="99000">
                      <a:schemeClr val="tx2"/>
                    </a:gs>
                  </a:gsLst>
                  <a:lin ang="5400000" scaled="0"/>
                </a:gradFill>
              </a:rPr>
              <a:t>Change Log</a:t>
            </a:r>
          </a:p>
          <a:p>
            <a:r>
              <a:rPr lang="en-US" sz="3200" dirty="0">
                <a:hlinkClick r:id="rId3"/>
              </a:rPr>
              <a:t>https://github.com/OfficeDev/Office-UI-Fabric-React/releases</a:t>
            </a:r>
            <a:r>
              <a:rPr lang="en-US" sz="3200" dirty="0"/>
              <a:t> </a:t>
            </a:r>
          </a:p>
          <a:p>
            <a:r>
              <a:rPr lang="en-US" dirty="0">
                <a:gradFill>
                  <a:gsLst>
                    <a:gs pos="1250">
                      <a:schemeClr val="tx2"/>
                    </a:gs>
                    <a:gs pos="99000">
                      <a:schemeClr val="tx2"/>
                    </a:gs>
                  </a:gsLst>
                  <a:lin ang="5400000" scaled="0"/>
                </a:gradFill>
              </a:rPr>
              <a:t>Contribute In the GitHub Repository</a:t>
            </a:r>
          </a:p>
          <a:p>
            <a:r>
              <a:rPr lang="en-US" sz="3200" dirty="0">
                <a:hlinkClick r:id="rId4"/>
              </a:rPr>
              <a:t>https://github.com/OfficeDev/Office-UI-Fabric-React</a:t>
            </a:r>
            <a:r>
              <a:rPr lang="en-US" sz="3200" dirty="0"/>
              <a:t> </a:t>
            </a:r>
          </a:p>
        </p:txBody>
      </p:sp>
    </p:spTree>
    <p:extLst>
      <p:ext uri="{BB962C8B-B14F-4D97-AF65-F5344CB8AC3E}">
        <p14:creationId xmlns:p14="http://schemas.microsoft.com/office/powerpoint/2010/main" val="36595260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Fabric components - overview</a:t>
            </a:r>
          </a:p>
        </p:txBody>
      </p:sp>
      <p:sp>
        <p:nvSpPr>
          <p:cNvPr id="15" name="Text Placeholder 4"/>
          <p:cNvSpPr txBox="1">
            <a:spLocks/>
          </p:cNvSpPr>
          <p:nvPr/>
        </p:nvSpPr>
        <p:spPr>
          <a:xfrm>
            <a:off x="274639" y="120478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Inputs</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Button, </a:t>
            </a:r>
            <a:r>
              <a:rPr lang="en-US" sz="2000" dirty="0" err="1">
                <a:gradFill>
                  <a:gsLst>
                    <a:gs pos="5417">
                      <a:schemeClr val="tx1"/>
                    </a:gs>
                    <a:gs pos="28000">
                      <a:schemeClr val="tx1"/>
                    </a:gs>
                  </a:gsLst>
                  <a:lin ang="5400000" scaled="0"/>
                </a:gradFill>
                <a:latin typeface="Segoe UI"/>
              </a:rPr>
              <a:t>TextField</a:t>
            </a:r>
            <a:r>
              <a:rPr lang="en-US" sz="2000" dirty="0">
                <a:gradFill>
                  <a:gsLst>
                    <a:gs pos="5417">
                      <a:schemeClr val="tx1"/>
                    </a:gs>
                    <a:gs pos="28000">
                      <a:schemeClr val="tx1"/>
                    </a:gs>
                  </a:gsLst>
                  <a:lin ang="5400000" scaled="0"/>
                </a:gradFill>
                <a:latin typeface="Segoe UI"/>
              </a:rPr>
              <a:t>, Dropdown, Checkbox</a:t>
            </a:r>
          </a:p>
        </p:txBody>
      </p:sp>
      <p:sp>
        <p:nvSpPr>
          <p:cNvPr id="16" name="Text Placeholder 4"/>
          <p:cNvSpPr txBox="1">
            <a:spLocks/>
          </p:cNvSpPr>
          <p:nvPr/>
        </p:nvSpPr>
        <p:spPr>
          <a:xfrm>
            <a:off x="274639" y="230206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Pickers</a:t>
            </a:r>
          </a:p>
          <a:p>
            <a:pPr>
              <a:lnSpc>
                <a:spcPct val="100000"/>
              </a:lnSpc>
              <a:spcBef>
                <a:spcPts val="0"/>
              </a:spcBef>
              <a:buSzTx/>
            </a:pPr>
            <a:r>
              <a:rPr lang="en-US" sz="2000" dirty="0" err="1">
                <a:gradFill>
                  <a:gsLst>
                    <a:gs pos="5417">
                      <a:schemeClr val="tx1"/>
                    </a:gs>
                    <a:gs pos="28000">
                      <a:schemeClr val="tx1"/>
                    </a:gs>
                  </a:gsLst>
                  <a:lin ang="5400000" scaled="0"/>
                </a:gradFill>
                <a:latin typeface="Segoe UI"/>
              </a:rPr>
              <a:t>DatePicker</a:t>
            </a:r>
            <a:r>
              <a:rPr lang="en-US" sz="2000" dirty="0">
                <a:gradFill>
                  <a:gsLst>
                    <a:gs pos="5417">
                      <a:schemeClr val="tx1"/>
                    </a:gs>
                    <a:gs pos="28000">
                      <a:schemeClr val="tx1"/>
                    </a:gs>
                  </a:gsLst>
                  <a:lin ang="5400000" scaled="0"/>
                </a:gradFill>
                <a:latin typeface="Segoe UI"/>
              </a:rPr>
              <a:t>, </a:t>
            </a:r>
            <a:r>
              <a:rPr lang="en-US" sz="2000" dirty="0" err="1">
                <a:gradFill>
                  <a:gsLst>
                    <a:gs pos="5417">
                      <a:schemeClr val="tx1"/>
                    </a:gs>
                    <a:gs pos="28000">
                      <a:schemeClr val="tx1"/>
                    </a:gs>
                  </a:gsLst>
                  <a:lin ang="5400000" scaled="0"/>
                </a:gradFill>
                <a:latin typeface="Segoe UI"/>
              </a:rPr>
              <a:t>PeoplePicker</a:t>
            </a:r>
            <a:r>
              <a:rPr lang="en-US" sz="2000" dirty="0">
                <a:gradFill>
                  <a:gsLst>
                    <a:gs pos="5417">
                      <a:schemeClr val="tx1"/>
                    </a:gs>
                    <a:gs pos="28000">
                      <a:schemeClr val="tx1"/>
                    </a:gs>
                  </a:gsLst>
                  <a:lin ang="5400000" scaled="0"/>
                </a:gradFill>
                <a:latin typeface="Segoe UI"/>
              </a:rPr>
              <a:t>, </a:t>
            </a:r>
            <a:r>
              <a:rPr lang="en-US" sz="2000" dirty="0" err="1">
                <a:gradFill>
                  <a:gsLst>
                    <a:gs pos="5417">
                      <a:schemeClr val="tx1"/>
                    </a:gs>
                    <a:gs pos="28000">
                      <a:schemeClr val="tx1"/>
                    </a:gs>
                  </a:gsLst>
                  <a:lin ang="5400000" scaled="0"/>
                </a:gradFill>
                <a:latin typeface="Segoe UI"/>
              </a:rPr>
              <a:t>TagPicker</a:t>
            </a:r>
            <a:r>
              <a:rPr lang="en-US" sz="2000" dirty="0">
                <a:gradFill>
                  <a:gsLst>
                    <a:gs pos="5417">
                      <a:schemeClr val="tx1"/>
                    </a:gs>
                    <a:gs pos="28000">
                      <a:schemeClr val="tx1"/>
                    </a:gs>
                  </a:gsLst>
                  <a:lin ang="5400000" scaled="0"/>
                </a:gradFill>
                <a:latin typeface="Segoe UI"/>
              </a:rPr>
              <a:t>, </a:t>
            </a:r>
            <a:r>
              <a:rPr lang="en-US" sz="2000" dirty="0" err="1">
                <a:gradFill>
                  <a:gsLst>
                    <a:gs pos="5417">
                      <a:schemeClr val="tx1"/>
                    </a:gs>
                    <a:gs pos="28000">
                      <a:schemeClr val="tx1"/>
                    </a:gs>
                  </a:gsLst>
                  <a:lin ang="5400000" scaled="0"/>
                </a:gradFill>
                <a:latin typeface="Segoe UI"/>
              </a:rPr>
              <a:t>DocumentPicker</a:t>
            </a:r>
            <a:r>
              <a:rPr lang="en-US" sz="2000" dirty="0">
                <a:gradFill>
                  <a:gsLst>
                    <a:gs pos="5417">
                      <a:schemeClr val="tx1"/>
                    </a:gs>
                    <a:gs pos="28000">
                      <a:schemeClr val="tx1"/>
                    </a:gs>
                  </a:gsLst>
                  <a:lin ang="5400000" scaled="0"/>
                </a:gradFill>
                <a:latin typeface="Segoe UI"/>
              </a:rPr>
              <a:t>, </a:t>
            </a:r>
            <a:r>
              <a:rPr lang="en-US" sz="2000" dirty="0" err="1">
                <a:gradFill>
                  <a:gsLst>
                    <a:gs pos="5417">
                      <a:schemeClr val="tx1"/>
                    </a:gs>
                    <a:gs pos="28000">
                      <a:schemeClr val="tx1"/>
                    </a:gs>
                  </a:gsLst>
                  <a:lin ang="5400000" scaled="0"/>
                </a:gradFill>
                <a:latin typeface="Segoe UI"/>
              </a:rPr>
              <a:t>ColorPicker</a:t>
            </a:r>
            <a:endParaRPr lang="en-US" sz="2000" dirty="0">
              <a:gradFill>
                <a:gsLst>
                  <a:gs pos="5417">
                    <a:schemeClr val="tx1"/>
                  </a:gs>
                  <a:gs pos="28000">
                    <a:schemeClr val="tx1"/>
                  </a:gs>
                </a:gsLst>
                <a:lin ang="5400000" scaled="0"/>
              </a:gradFill>
              <a:latin typeface="Segoe UI"/>
            </a:endParaRPr>
          </a:p>
        </p:txBody>
      </p:sp>
      <p:sp>
        <p:nvSpPr>
          <p:cNvPr id="19" name="Text Placeholder 4"/>
          <p:cNvSpPr txBox="1">
            <a:spLocks/>
          </p:cNvSpPr>
          <p:nvPr/>
        </p:nvSpPr>
        <p:spPr>
          <a:xfrm>
            <a:off x="274639" y="339934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Layout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CommandBar, Dialog, </a:t>
            </a:r>
            <a:r>
              <a:rPr lang="en-US" sz="2000" dirty="0" err="1">
                <a:gradFill>
                  <a:gsLst>
                    <a:gs pos="5417">
                      <a:schemeClr val="tx1"/>
                    </a:gs>
                    <a:gs pos="28000">
                      <a:schemeClr val="tx1"/>
                    </a:gs>
                  </a:gsLst>
                  <a:lin ang="5400000" scaled="0"/>
                </a:gradFill>
                <a:latin typeface="Segoe UI"/>
              </a:rPr>
              <a:t>ContextualMenu</a:t>
            </a:r>
            <a:r>
              <a:rPr lang="en-US" sz="2000" dirty="0">
                <a:gradFill>
                  <a:gsLst>
                    <a:gs pos="5417">
                      <a:schemeClr val="tx1"/>
                    </a:gs>
                    <a:gs pos="28000">
                      <a:schemeClr val="tx1"/>
                    </a:gs>
                  </a:gsLst>
                  <a:lin ang="5400000" scaled="0"/>
                </a:gradFill>
                <a:latin typeface="Segoe UI"/>
              </a:rPr>
              <a:t>, Callout, Panel</a:t>
            </a:r>
          </a:p>
        </p:txBody>
      </p:sp>
      <p:sp>
        <p:nvSpPr>
          <p:cNvPr id="20" name="Text Placeholder 4"/>
          <p:cNvSpPr txBox="1">
            <a:spLocks/>
          </p:cNvSpPr>
          <p:nvPr/>
        </p:nvSpPr>
        <p:spPr>
          <a:xfrm>
            <a:off x="274639" y="449662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Content and People</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List, Persona, </a:t>
            </a:r>
            <a:r>
              <a:rPr lang="en-US" sz="2000" dirty="0" err="1">
                <a:gradFill>
                  <a:gsLst>
                    <a:gs pos="5417">
                      <a:schemeClr val="tx1"/>
                    </a:gs>
                    <a:gs pos="28000">
                      <a:schemeClr val="tx1"/>
                    </a:gs>
                  </a:gsLst>
                  <a:lin ang="5400000" scaled="0"/>
                </a:gradFill>
                <a:latin typeface="Segoe UI"/>
              </a:rPr>
              <a:t>FacePile</a:t>
            </a:r>
            <a:endParaRPr lang="en-US" sz="2000" dirty="0">
              <a:gradFill>
                <a:gsLst>
                  <a:gs pos="5417">
                    <a:schemeClr val="tx1"/>
                  </a:gs>
                  <a:gs pos="28000">
                    <a:schemeClr val="tx1"/>
                  </a:gs>
                </a:gsLst>
                <a:lin ang="5400000" scaled="0"/>
              </a:gradFill>
              <a:latin typeface="Segoe UI"/>
            </a:endParaRPr>
          </a:p>
        </p:txBody>
      </p:sp>
      <p:sp>
        <p:nvSpPr>
          <p:cNvPr id="21" name="Text Placeholder 4"/>
          <p:cNvSpPr txBox="1">
            <a:spLocks/>
          </p:cNvSpPr>
          <p:nvPr/>
        </p:nvSpPr>
        <p:spPr>
          <a:xfrm>
            <a:off x="274639" y="559390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Informational</a:t>
            </a:r>
          </a:p>
          <a:p>
            <a:pPr>
              <a:lnSpc>
                <a:spcPct val="100000"/>
              </a:lnSpc>
              <a:spcBef>
                <a:spcPts val="0"/>
              </a:spcBef>
              <a:buSzTx/>
            </a:pPr>
            <a:r>
              <a:rPr lang="en-US" sz="2000" dirty="0" err="1">
                <a:gradFill>
                  <a:gsLst>
                    <a:gs pos="5417">
                      <a:schemeClr val="tx1"/>
                    </a:gs>
                    <a:gs pos="28000">
                      <a:schemeClr val="tx1"/>
                    </a:gs>
                  </a:gsLst>
                  <a:lin ang="5400000" scaled="0"/>
                </a:gradFill>
                <a:latin typeface="Segoe UI"/>
              </a:rPr>
              <a:t>ProgressIndicator</a:t>
            </a:r>
            <a:r>
              <a:rPr lang="en-US" sz="2000" dirty="0">
                <a:gradFill>
                  <a:gsLst>
                    <a:gs pos="5417">
                      <a:schemeClr val="tx1"/>
                    </a:gs>
                    <a:gs pos="28000">
                      <a:schemeClr val="tx1"/>
                    </a:gs>
                  </a:gsLst>
                  <a:lin ang="5400000" scaled="0"/>
                </a:gradFill>
                <a:latin typeface="Segoe UI"/>
              </a:rPr>
              <a:t>, Spinner, </a:t>
            </a:r>
            <a:r>
              <a:rPr lang="en-US" sz="2000" dirty="0" err="1">
                <a:gradFill>
                  <a:gsLst>
                    <a:gs pos="5417">
                      <a:schemeClr val="tx1"/>
                    </a:gs>
                    <a:gs pos="28000">
                      <a:schemeClr val="tx1"/>
                    </a:gs>
                  </a:gsLst>
                  <a:lin ang="5400000" scaled="0"/>
                </a:gradFill>
                <a:latin typeface="Segoe UI"/>
              </a:rPr>
              <a:t>MessageBar</a:t>
            </a:r>
            <a:endParaRPr lang="en-US" sz="2000" dirty="0">
              <a:gradFill>
                <a:gsLst>
                  <a:gs pos="5417">
                    <a:schemeClr val="tx1"/>
                  </a:gs>
                  <a:gs pos="28000">
                    <a:schemeClr val="tx1"/>
                  </a:gs>
                </a:gsLst>
                <a:lin ang="5400000" scaled="0"/>
              </a:gradFill>
              <a:latin typeface="Segoe UI"/>
            </a:endParaRPr>
          </a:p>
        </p:txBody>
      </p:sp>
      <p:sp>
        <p:nvSpPr>
          <p:cNvPr id="22" name="Rectangle 21"/>
          <p:cNvSpPr/>
          <p:nvPr/>
        </p:nvSpPr>
        <p:spPr bwMode="auto">
          <a:xfrm>
            <a:off x="8504238" y="1212849"/>
            <a:ext cx="3657600" cy="54864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6" name="Picture 5"/>
          <p:cNvPicPr>
            <a:picLocks noChangeAspect="1"/>
          </p:cNvPicPr>
          <p:nvPr/>
        </p:nvPicPr>
        <p:blipFill>
          <a:blip r:embed="rId3"/>
          <a:stretch>
            <a:fillRect/>
          </a:stretch>
        </p:blipFill>
        <p:spPr>
          <a:xfrm>
            <a:off x="8558315" y="2265238"/>
            <a:ext cx="2005970" cy="1140027"/>
          </a:xfrm>
          <a:prstGeom prst="rect">
            <a:avLst/>
          </a:prstGeom>
        </p:spPr>
      </p:pic>
      <p:pic>
        <p:nvPicPr>
          <p:cNvPr id="7" name="Picture 6"/>
          <p:cNvPicPr>
            <a:picLocks noChangeAspect="1"/>
          </p:cNvPicPr>
          <p:nvPr/>
        </p:nvPicPr>
        <p:blipFill>
          <a:blip r:embed="rId4"/>
          <a:stretch>
            <a:fillRect/>
          </a:stretch>
        </p:blipFill>
        <p:spPr>
          <a:xfrm>
            <a:off x="10549811" y="2261664"/>
            <a:ext cx="1627448" cy="1105255"/>
          </a:xfrm>
          <a:prstGeom prst="rect">
            <a:avLst/>
          </a:prstGeom>
        </p:spPr>
      </p:pic>
      <p:pic>
        <p:nvPicPr>
          <p:cNvPr id="8" name="Picture 7"/>
          <p:cNvPicPr>
            <a:picLocks noChangeAspect="1"/>
          </p:cNvPicPr>
          <p:nvPr/>
        </p:nvPicPr>
        <p:blipFill>
          <a:blip r:embed="rId5"/>
          <a:stretch>
            <a:fillRect/>
          </a:stretch>
        </p:blipFill>
        <p:spPr>
          <a:xfrm>
            <a:off x="8787049" y="3439421"/>
            <a:ext cx="3091977" cy="176787"/>
          </a:xfrm>
          <a:prstGeom prst="rect">
            <a:avLst/>
          </a:prstGeom>
        </p:spPr>
      </p:pic>
      <p:pic>
        <p:nvPicPr>
          <p:cNvPr id="9" name="Picture 8"/>
          <p:cNvPicPr>
            <a:picLocks noChangeAspect="1"/>
          </p:cNvPicPr>
          <p:nvPr/>
        </p:nvPicPr>
        <p:blipFill>
          <a:blip r:embed="rId6"/>
          <a:stretch>
            <a:fillRect/>
          </a:stretch>
        </p:blipFill>
        <p:spPr>
          <a:xfrm>
            <a:off x="8883940" y="3624661"/>
            <a:ext cx="1144545" cy="810817"/>
          </a:xfrm>
          <a:prstGeom prst="rect">
            <a:avLst/>
          </a:prstGeom>
        </p:spPr>
      </p:pic>
      <p:pic>
        <p:nvPicPr>
          <p:cNvPr id="10" name="Picture 9"/>
          <p:cNvPicPr>
            <a:picLocks noChangeAspect="1"/>
          </p:cNvPicPr>
          <p:nvPr/>
        </p:nvPicPr>
        <p:blipFill>
          <a:blip r:embed="rId7"/>
          <a:stretch>
            <a:fillRect/>
          </a:stretch>
        </p:blipFill>
        <p:spPr>
          <a:xfrm>
            <a:off x="10524671" y="3603183"/>
            <a:ext cx="1195475" cy="851484"/>
          </a:xfrm>
          <a:prstGeom prst="rect">
            <a:avLst/>
          </a:prstGeom>
        </p:spPr>
      </p:pic>
      <p:pic>
        <p:nvPicPr>
          <p:cNvPr id="11" name="Picture 10"/>
          <p:cNvPicPr>
            <a:picLocks noChangeAspect="1"/>
          </p:cNvPicPr>
          <p:nvPr/>
        </p:nvPicPr>
        <p:blipFill>
          <a:blip r:embed="rId8"/>
          <a:stretch>
            <a:fillRect/>
          </a:stretch>
        </p:blipFill>
        <p:spPr>
          <a:xfrm>
            <a:off x="8887617" y="4564577"/>
            <a:ext cx="815941" cy="1000283"/>
          </a:xfrm>
          <a:prstGeom prst="rect">
            <a:avLst/>
          </a:prstGeom>
        </p:spPr>
      </p:pic>
      <p:pic>
        <p:nvPicPr>
          <p:cNvPr id="12" name="Picture 11"/>
          <p:cNvPicPr>
            <a:picLocks noChangeAspect="1"/>
          </p:cNvPicPr>
          <p:nvPr/>
        </p:nvPicPr>
        <p:blipFill rotWithShape="1">
          <a:blip r:embed="rId9"/>
          <a:srcRect r="39643"/>
          <a:stretch/>
        </p:blipFill>
        <p:spPr>
          <a:xfrm>
            <a:off x="9862165" y="4553658"/>
            <a:ext cx="2141065" cy="1022119"/>
          </a:xfrm>
          <a:prstGeom prst="rect">
            <a:avLst/>
          </a:prstGeom>
        </p:spPr>
      </p:pic>
      <p:pic>
        <p:nvPicPr>
          <p:cNvPr id="13" name="Picture 12"/>
          <p:cNvPicPr>
            <a:picLocks noChangeAspect="1"/>
          </p:cNvPicPr>
          <p:nvPr/>
        </p:nvPicPr>
        <p:blipFill>
          <a:blip r:embed="rId10"/>
          <a:stretch>
            <a:fillRect/>
          </a:stretch>
        </p:blipFill>
        <p:spPr>
          <a:xfrm>
            <a:off x="9799931" y="6191563"/>
            <a:ext cx="1902535" cy="432765"/>
          </a:xfrm>
          <a:prstGeom prst="rect">
            <a:avLst/>
          </a:prstGeom>
        </p:spPr>
      </p:pic>
      <p:pic>
        <p:nvPicPr>
          <p:cNvPr id="2" name="Picture 1"/>
          <p:cNvPicPr>
            <a:picLocks noChangeAspect="1"/>
          </p:cNvPicPr>
          <p:nvPr/>
        </p:nvPicPr>
        <p:blipFill>
          <a:blip r:embed="rId11"/>
          <a:stretch>
            <a:fillRect/>
          </a:stretch>
        </p:blipFill>
        <p:spPr>
          <a:xfrm>
            <a:off x="8989528" y="1304350"/>
            <a:ext cx="1447800" cy="457200"/>
          </a:xfrm>
          <a:prstGeom prst="rect">
            <a:avLst/>
          </a:prstGeom>
        </p:spPr>
      </p:pic>
      <p:pic>
        <p:nvPicPr>
          <p:cNvPr id="3" name="Picture 2"/>
          <p:cNvPicPr>
            <a:picLocks noChangeAspect="1"/>
          </p:cNvPicPr>
          <p:nvPr/>
        </p:nvPicPr>
        <p:blipFill>
          <a:blip r:embed="rId12"/>
          <a:stretch>
            <a:fillRect/>
          </a:stretch>
        </p:blipFill>
        <p:spPr>
          <a:xfrm>
            <a:off x="10455658" y="1362167"/>
            <a:ext cx="1333500" cy="333375"/>
          </a:xfrm>
          <a:prstGeom prst="rect">
            <a:avLst/>
          </a:prstGeom>
        </p:spPr>
      </p:pic>
      <p:pic>
        <p:nvPicPr>
          <p:cNvPr id="5" name="Picture 4"/>
          <p:cNvPicPr>
            <a:picLocks noChangeAspect="1"/>
          </p:cNvPicPr>
          <p:nvPr/>
        </p:nvPicPr>
        <p:blipFill rotWithShape="1">
          <a:blip r:embed="rId13"/>
          <a:srcRect t="9045"/>
          <a:stretch/>
        </p:blipFill>
        <p:spPr>
          <a:xfrm>
            <a:off x="8988255" y="1703608"/>
            <a:ext cx="2809875" cy="407185"/>
          </a:xfrm>
          <a:prstGeom prst="rect">
            <a:avLst/>
          </a:prstGeom>
        </p:spPr>
      </p:pic>
      <p:pic>
        <p:nvPicPr>
          <p:cNvPr id="14" name="Picture 13"/>
          <p:cNvPicPr>
            <a:picLocks noChangeAspect="1"/>
          </p:cNvPicPr>
          <p:nvPr/>
        </p:nvPicPr>
        <p:blipFill>
          <a:blip r:embed="rId14"/>
          <a:stretch>
            <a:fillRect/>
          </a:stretch>
        </p:blipFill>
        <p:spPr>
          <a:xfrm>
            <a:off x="9137737" y="6191563"/>
            <a:ext cx="372403" cy="432253"/>
          </a:xfrm>
          <a:prstGeom prst="rect">
            <a:avLst/>
          </a:prstGeom>
        </p:spPr>
      </p:pic>
      <p:pic>
        <p:nvPicPr>
          <p:cNvPr id="18" name="Picture 17"/>
          <p:cNvPicPr>
            <a:picLocks noChangeAspect="1"/>
          </p:cNvPicPr>
          <p:nvPr/>
        </p:nvPicPr>
        <p:blipFill>
          <a:blip r:embed="rId15"/>
          <a:stretch>
            <a:fillRect/>
          </a:stretch>
        </p:blipFill>
        <p:spPr>
          <a:xfrm>
            <a:off x="9358439" y="5825684"/>
            <a:ext cx="2126209" cy="286565"/>
          </a:xfrm>
          <a:prstGeom prst="rect">
            <a:avLst/>
          </a:prstGeom>
        </p:spPr>
      </p:pic>
    </p:spTree>
    <p:extLst>
      <p:ext uri="{BB962C8B-B14F-4D97-AF65-F5344CB8AC3E}">
        <p14:creationId xmlns:p14="http://schemas.microsoft.com/office/powerpoint/2010/main" val="250797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 available components</a:t>
            </a:r>
          </a:p>
        </p:txBody>
      </p:sp>
      <p:sp>
        <p:nvSpPr>
          <p:cNvPr id="3" name="Text Placeholder 2"/>
          <p:cNvSpPr>
            <a:spLocks noGrp="1"/>
          </p:cNvSpPr>
          <p:nvPr>
            <p:ph type="body" sz="quarter" idx="10"/>
          </p:nvPr>
        </p:nvSpPr>
        <p:spPr>
          <a:xfrm>
            <a:off x="274638" y="1212850"/>
            <a:ext cx="11887200" cy="738664"/>
          </a:xfrm>
        </p:spPr>
        <p:txBody>
          <a:bodyPr/>
          <a:lstStyle/>
          <a:p>
            <a:r>
              <a:rPr lang="en-US" dirty="0"/>
              <a:t>http://dev.office.com/fabric#/components</a:t>
            </a:r>
          </a:p>
        </p:txBody>
      </p:sp>
      <p:pic>
        <p:nvPicPr>
          <p:cNvPr id="4" name="Picture 3"/>
          <p:cNvPicPr>
            <a:picLocks noChangeAspect="1"/>
          </p:cNvPicPr>
          <p:nvPr/>
        </p:nvPicPr>
        <p:blipFill>
          <a:blip r:embed="rId2"/>
          <a:stretch>
            <a:fillRect/>
          </a:stretch>
        </p:blipFill>
        <p:spPr>
          <a:xfrm>
            <a:off x="3257201" y="1951514"/>
            <a:ext cx="5922074" cy="4433366"/>
          </a:xfrm>
          <a:prstGeom prst="rect">
            <a:avLst/>
          </a:prstGeom>
        </p:spPr>
      </p:pic>
    </p:spTree>
    <p:extLst>
      <p:ext uri="{BB962C8B-B14F-4D97-AF65-F5344CB8AC3E}">
        <p14:creationId xmlns:p14="http://schemas.microsoft.com/office/powerpoint/2010/main" val="2687911305"/>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86B9BB3-73DA-493F-948C-E45D1DE790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b796c41-22f8-4e5f-a4f6-26e92db7f69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124</TotalTime>
  <Words>1227</Words>
  <Application>Microsoft Office PowerPoint</Application>
  <PresentationFormat>Custom</PresentationFormat>
  <Paragraphs>249</Paragraphs>
  <Slides>19</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Consolas</vt:lpstr>
      <vt:lpstr>Segoe UI</vt:lpstr>
      <vt:lpstr>Segoe UI Light</vt:lpstr>
      <vt:lpstr>Segoe UI Semibold</vt:lpstr>
      <vt:lpstr>Wingdings</vt:lpstr>
      <vt:lpstr>5-30719_SharePoint_Team_Template_Light</vt:lpstr>
      <vt:lpstr>Getting started with SharePoint Framework</vt:lpstr>
      <vt:lpstr>Agenda</vt:lpstr>
      <vt:lpstr>Things to cover</vt:lpstr>
      <vt:lpstr>What are Office UI Fabric React Components?</vt:lpstr>
      <vt:lpstr>Open Source</vt:lpstr>
      <vt:lpstr>Fabric and its sub-projects</vt:lpstr>
      <vt:lpstr>Monitor Releases and Contribute</vt:lpstr>
      <vt:lpstr>Fabric components - overview</vt:lpstr>
      <vt:lpstr>Browse available components</vt:lpstr>
      <vt:lpstr>The Code</vt:lpstr>
      <vt:lpstr>How to use Office UI Fabric React components</vt:lpstr>
      <vt:lpstr>Using Type Styles and Icons</vt:lpstr>
      <vt:lpstr>Combining custom styles with Office UI Fabric Styles</vt:lpstr>
      <vt:lpstr>DEMO</vt:lpstr>
      <vt:lpstr>Summary</vt:lpstr>
      <vt:lpstr>PowerPoint Presentation</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UI Fabric React</dc:title>
  <dc:subject>&lt;Speech title here&gt;</dc:subject>
  <dc:creator>Vesa Juvonen;Todd Baginski</dc:creator>
  <cp:keywords>SharePoint, PnP</cp:keywords>
  <dc:description>Template: _x000d_
Formatting: _x000d_
Audience Type:</dc:description>
  <cp:lastModifiedBy>Todd Baginski</cp:lastModifiedBy>
  <cp:revision>18</cp:revision>
  <dcterms:created xsi:type="dcterms:W3CDTF">2016-10-24T10:18:28Z</dcterms:created>
  <dcterms:modified xsi:type="dcterms:W3CDTF">2017-01-20T02:29:17Z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